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7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7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8B2BA1-BBC3-49BD-9AD7-582DCC89B263}" type="datetimeFigureOut">
              <a:rPr lang="pt-BR" smtClean="0"/>
              <a:pPr/>
              <a:t>03/08/2016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 dirty="0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B372C0-1597-44F5-AC18-1B0133C8C3C5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Saúde e Segurança no Trabalho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277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Normas Regulamentadoras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Relativas </a:t>
            </a:r>
            <a:r>
              <a:rPr lang="pt-BR" dirty="0"/>
              <a:t>à segurança e medicina do trabalho, são de observância obrigatória pelas empresas privadas e </a:t>
            </a:r>
            <a:r>
              <a:rPr lang="pt-BR" dirty="0" smtClean="0"/>
              <a:t>públicas;</a:t>
            </a:r>
          </a:p>
          <a:p>
            <a:r>
              <a:rPr lang="pt-BR" dirty="0" smtClean="0"/>
              <a:t>Toda empresa que tem empregados em regime de CLT;</a:t>
            </a:r>
          </a:p>
          <a:p>
            <a:r>
              <a:rPr lang="pt-BR" dirty="0" smtClean="0"/>
              <a:t>Determinadas por </a:t>
            </a:r>
            <a:r>
              <a:rPr lang="pt-BR" dirty="0" err="1" smtClean="0"/>
              <a:t>NRs</a:t>
            </a:r>
            <a:r>
              <a:rPr lang="pt-BR" dirty="0" smtClean="0"/>
              <a:t>.</a:t>
            </a:r>
          </a:p>
          <a:p>
            <a:pPr marL="82296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2418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Regulamentação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268760"/>
            <a:ext cx="8100392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NR 05 – Comissão Interna de Prevenção de Acidentes (CIPA)</a:t>
            </a:r>
          </a:p>
          <a:p>
            <a:r>
              <a:rPr lang="pt-BR" dirty="0" smtClean="0"/>
              <a:t>NR 06 – Uso de Equipamentos de Proteção individual;</a:t>
            </a:r>
          </a:p>
          <a:p>
            <a:pPr marL="82296" indent="0">
              <a:buNone/>
            </a:pPr>
            <a:r>
              <a:rPr lang="pt-BR" dirty="0" smtClean="0"/>
              <a:t>Exemplo – uso de óculos para execução de trabalhos com agentes químicos ou que contenham fagulhas;</a:t>
            </a:r>
          </a:p>
          <a:p>
            <a:r>
              <a:rPr lang="pt-BR" dirty="0" smtClean="0"/>
              <a:t>NR  07 – </a:t>
            </a:r>
            <a:r>
              <a:rPr lang="pt-BR" dirty="0"/>
              <a:t>Programas de Controle Médico de Saúde </a:t>
            </a:r>
            <a:r>
              <a:rPr lang="pt-BR" dirty="0" smtClean="0"/>
              <a:t>Ocupacional( PCMSO)</a:t>
            </a:r>
          </a:p>
          <a:p>
            <a:r>
              <a:rPr lang="pt-BR" dirty="0" smtClean="0"/>
              <a:t>NR 17 – Ergonomia</a:t>
            </a:r>
            <a:r>
              <a:rPr lang="pt-BR" dirty="0"/>
              <a:t>.</a:t>
            </a:r>
            <a:endParaRPr lang="pt-BR" dirty="0" smtClean="0"/>
          </a:p>
          <a:p>
            <a:endParaRPr lang="pt-BR" dirty="0" smtClean="0"/>
          </a:p>
          <a:p>
            <a:pPr marL="82296" indent="0">
              <a:buNone/>
            </a:pPr>
            <a:endParaRPr lang="pt-BR" dirty="0"/>
          </a:p>
          <a:p>
            <a:pPr marL="82296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3183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Vídeo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277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leva ao acidente de trabalho?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Condição Insegura 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 1ª Construção da empresa: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Arranjo físico inadequado;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Fundações;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Instalações gerais da empresa.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pt-BR"/>
          </a:p>
        </p:txBody>
      </p:sp>
      <p:pic>
        <p:nvPicPr>
          <p:cNvPr id="1026" name="Picture 2" descr="C:\Users\Mari\Pictures\arran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571335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88640"/>
            <a:ext cx="7498080" cy="590465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t-BR" dirty="0" smtClean="0"/>
              <a:t>2</a:t>
            </a:r>
            <a:r>
              <a:rPr lang="pt-BR" sz="3600" dirty="0" smtClean="0"/>
              <a:t>º Máquinas e equipamentos</a:t>
            </a:r>
          </a:p>
          <a:p>
            <a:pPr>
              <a:buNone/>
            </a:pPr>
            <a:endParaRPr lang="pt-BR" sz="3600" dirty="0" smtClean="0"/>
          </a:p>
          <a:p>
            <a:pPr>
              <a:buFont typeface="Wingdings" pitchFamily="2" charset="2"/>
              <a:buChar char="Ø"/>
            </a:pPr>
            <a:r>
              <a:rPr lang="pt-BR" sz="3600" dirty="0" smtClean="0"/>
              <a:t>Localização imprópria;</a:t>
            </a:r>
          </a:p>
          <a:p>
            <a:pPr>
              <a:buFont typeface="Wingdings" pitchFamily="2" charset="2"/>
              <a:buChar char="Ø"/>
            </a:pPr>
            <a:r>
              <a:rPr lang="pt-BR" sz="3600" dirty="0" smtClean="0"/>
              <a:t>Falta de proteção em partes móveis e pontos de agarramento;</a:t>
            </a:r>
          </a:p>
          <a:p>
            <a:pPr>
              <a:buFont typeface="Wingdings" pitchFamily="2" charset="2"/>
              <a:buChar char="Ø"/>
            </a:pPr>
            <a:r>
              <a:rPr lang="pt-BR" sz="3600" dirty="0" smtClean="0"/>
              <a:t>Capacidade;</a:t>
            </a:r>
          </a:p>
          <a:p>
            <a:pPr>
              <a:buFont typeface="Wingdings" pitchFamily="2" charset="2"/>
              <a:buChar char="Ø"/>
            </a:pPr>
            <a:r>
              <a:rPr lang="pt-BR" sz="3600" dirty="0" smtClean="0"/>
              <a:t>Defeitos;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098" name="Picture 2" descr="C:\Users\Mari\Pictures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93096"/>
            <a:ext cx="3003124" cy="2564904"/>
          </a:xfrm>
          <a:prstGeom prst="rect">
            <a:avLst/>
          </a:prstGeom>
          <a:noFill/>
        </p:spPr>
      </p:pic>
      <p:pic>
        <p:nvPicPr>
          <p:cNvPr id="4099" name="Picture 3" descr="C:\Users\Mari\Pictures\images (1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501008"/>
            <a:ext cx="2691763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/>
          <a:lstStyle/>
          <a:p>
            <a:r>
              <a:rPr lang="pt-BR" dirty="0" smtClean="0"/>
              <a:t>3º Matéria –Prima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matéria –prima com defeito ou de má qualidade;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Matéria – prima fora de especificação.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endParaRPr lang="pt-BR" dirty="0"/>
          </a:p>
        </p:txBody>
      </p:sp>
      <p:pic>
        <p:nvPicPr>
          <p:cNvPr id="5122" name="Picture 2" descr="C:\Users\Mari\Pictures\images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708920"/>
            <a:ext cx="2808312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15616" y="260648"/>
            <a:ext cx="3816424" cy="5976664"/>
          </a:xfrm>
        </p:spPr>
        <p:txBody>
          <a:bodyPr>
            <a:normAutofit/>
          </a:bodyPr>
          <a:lstStyle/>
          <a:p>
            <a:r>
              <a:rPr lang="pt-BR" dirty="0" smtClean="0"/>
              <a:t>4º Proteção do trabalhador.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Proteção insuficiente ou totalmente ausente;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Roupas não apropriadas;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Calçados não apropriados;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Equipamento de proteção com defeito.</a:t>
            </a:r>
          </a:p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6146" name="Picture 2" descr="G:\SERABI COZINHA\SERABI MINA 2\P10603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76672"/>
            <a:ext cx="4355976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260648"/>
            <a:ext cx="7498080" cy="4800600"/>
          </a:xfrm>
        </p:spPr>
        <p:txBody>
          <a:bodyPr/>
          <a:lstStyle/>
          <a:p>
            <a:r>
              <a:rPr lang="pt-BR" dirty="0" smtClean="0"/>
              <a:t>5º Produção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Ritmo de trabalho não planejado;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Velocidade excessiva;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Má distribuição das tarefas. 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7170" name="Picture 2" descr="C:\Users\Mari\Pictures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08920"/>
            <a:ext cx="504056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332656"/>
            <a:ext cx="7498080" cy="4800600"/>
          </a:xfrm>
        </p:spPr>
        <p:txBody>
          <a:bodyPr/>
          <a:lstStyle/>
          <a:p>
            <a:r>
              <a:rPr lang="pt-BR" dirty="0" smtClean="0"/>
              <a:t>6º Horário de Trabalho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 Esforço repetitivos e prolongados;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Trabalho noturno;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Excesso de horas extras;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/>
              <a:t>Período de repouso.</a:t>
            </a:r>
            <a:endParaRPr lang="pt-BR" dirty="0"/>
          </a:p>
        </p:txBody>
      </p:sp>
      <p:pic>
        <p:nvPicPr>
          <p:cNvPr id="3074" name="Picture 2" descr="C:\Users\Mari\Pictures\images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293096"/>
            <a:ext cx="3466148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leva ao acidente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43608" y="1524000"/>
            <a:ext cx="4464496" cy="4663440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2ª Ato Inseguro</a:t>
            </a:r>
          </a:p>
          <a:p>
            <a:endParaRPr lang="pt-B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sz="3200" dirty="0" smtClean="0"/>
              <a:t>Valor dado a própria vida;</a:t>
            </a:r>
          </a:p>
          <a:p>
            <a:pPr>
              <a:buFont typeface="Wingdings" pitchFamily="2" charset="2"/>
              <a:buChar char="Ø"/>
            </a:pPr>
            <a:r>
              <a:rPr lang="pt-BR" sz="3200" dirty="0" smtClean="0"/>
              <a:t>Excesso de autoconfiança;</a:t>
            </a:r>
          </a:p>
          <a:p>
            <a:pPr>
              <a:buFont typeface="Wingdings" pitchFamily="2" charset="2"/>
              <a:buChar char="Ø"/>
            </a:pPr>
            <a:r>
              <a:rPr lang="pt-BR" sz="3200" dirty="0" smtClean="0"/>
              <a:t>Agir sem ter conhecimento do que está fazendo</a:t>
            </a:r>
          </a:p>
          <a:p>
            <a:pPr>
              <a:buFont typeface="Wingdings" pitchFamily="2" charset="2"/>
              <a:buChar char="Ø"/>
            </a:pPr>
            <a:r>
              <a:rPr lang="pt-BR" sz="3200" dirty="0" smtClean="0"/>
              <a:t>Negligencia e imprudência</a:t>
            </a:r>
            <a:endParaRPr lang="pt-BR" sz="3200" dirty="0"/>
          </a:p>
        </p:txBody>
      </p:sp>
      <p:pic>
        <p:nvPicPr>
          <p:cNvPr id="1026" name="Picture 2" descr="C:\Users\Mari\Pictures\images (13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3279686" cy="4611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pt-BR" sz="4000" dirty="0" smtClean="0"/>
              <a:t>Bem estar, físico, Mental e Social</a:t>
            </a:r>
          </a:p>
          <a:p>
            <a:pPr marL="82296" indent="0" algn="just">
              <a:buNone/>
            </a:pPr>
            <a:r>
              <a:rPr lang="pt-BR" sz="4000" dirty="0" smtClean="0"/>
              <a:t>E  não mera ausência de Doença ou  Moléstia. (OMS)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3796898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60032" y="1556792"/>
            <a:ext cx="4119160" cy="5040560"/>
          </a:xfrm>
        </p:spPr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2267744" y="0"/>
            <a:ext cx="6400800" cy="980728"/>
          </a:xfrm>
        </p:spPr>
        <p:txBody>
          <a:bodyPr>
            <a:normAutofit/>
          </a:bodyPr>
          <a:lstStyle/>
          <a:p>
            <a:r>
              <a:rPr lang="pt-BR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Teoria de Heinrich</a:t>
            </a:r>
            <a:endParaRPr lang="pt-BR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C:\Users\Mari\Pictures\images (14)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54313"/>
            <a:ext cx="5111503" cy="4103687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4355976" y="1268760"/>
            <a:ext cx="478802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Herbert William Heinrich</a:t>
            </a:r>
            <a:r>
              <a:rPr lang="de-DE" dirty="0" smtClean="0"/>
              <a:t> (1886 – </a:t>
            </a:r>
            <a:r>
              <a:rPr lang="de-DE" dirty="0" smtClean="0"/>
              <a:t>1962 </a:t>
            </a:r>
            <a:r>
              <a:rPr lang="de-DE" dirty="0" smtClean="0"/>
              <a:t>)</a:t>
            </a:r>
            <a:r>
              <a:rPr lang="pt-BR" dirty="0" smtClean="0"/>
              <a:t> </a:t>
            </a:r>
          </a:p>
          <a:p>
            <a:r>
              <a:rPr lang="pt-BR" sz="2000" dirty="0" smtClean="0"/>
              <a:t>Todo </a:t>
            </a:r>
            <a:r>
              <a:rPr lang="pt-BR" sz="2000" dirty="0" smtClean="0"/>
              <a:t>acidente é causado por que o ser humano</a:t>
            </a:r>
          </a:p>
          <a:p>
            <a:r>
              <a:rPr lang="pt-BR" sz="2000" dirty="0" smtClean="0"/>
              <a:t>Comete atos que propiciam o acidente;</a:t>
            </a:r>
          </a:p>
          <a:p>
            <a:r>
              <a:rPr lang="pt-BR" sz="2000" dirty="0" smtClean="0"/>
              <a:t>Ou existem, no ambiente, condições que comprometem, a  segurança do trabalho.</a:t>
            </a:r>
          </a:p>
          <a:p>
            <a:endParaRPr lang="pt-BR" sz="2000" dirty="0" smtClean="0"/>
          </a:p>
          <a:p>
            <a:r>
              <a:rPr lang="pt-B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1ª Peça – </a:t>
            </a:r>
            <a:r>
              <a:rPr lang="pt-BR" sz="2000" dirty="0" smtClean="0"/>
              <a:t>Personalidade</a:t>
            </a:r>
          </a:p>
          <a:p>
            <a:endParaRPr lang="pt-BR" sz="2000" dirty="0" smtClean="0"/>
          </a:p>
          <a:p>
            <a:r>
              <a:rPr lang="pt-B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2ª Peça – </a:t>
            </a:r>
            <a:r>
              <a:rPr lang="pt-BR" sz="2000" dirty="0" smtClean="0"/>
              <a:t>Falhas Humanas</a:t>
            </a:r>
          </a:p>
          <a:p>
            <a:endParaRPr lang="pt-BR" sz="2000" dirty="0" smtClean="0"/>
          </a:p>
          <a:p>
            <a:r>
              <a:rPr lang="pt-B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3ª Peça – </a:t>
            </a:r>
            <a:r>
              <a:rPr lang="pt-BR" sz="2000" dirty="0" smtClean="0"/>
              <a:t>Causas do acidente (condições e atos inseguros)</a:t>
            </a:r>
          </a:p>
          <a:p>
            <a:endParaRPr lang="pt-BR" sz="2000" dirty="0" smtClean="0"/>
          </a:p>
          <a:p>
            <a:r>
              <a:rPr lang="pt-B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4º Peça – </a:t>
            </a:r>
            <a:r>
              <a:rPr lang="pt-BR" sz="2000" dirty="0" smtClean="0"/>
              <a:t>Acidente </a:t>
            </a:r>
          </a:p>
          <a:p>
            <a:endParaRPr lang="pt-BR" sz="2000" dirty="0" smtClean="0"/>
          </a:p>
          <a:p>
            <a:r>
              <a:rPr lang="pt-B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5º Peça – </a:t>
            </a:r>
            <a:r>
              <a:rPr lang="pt-BR" sz="2000" dirty="0" smtClean="0"/>
              <a:t>Lesão ( pode ou não acontecer)</a:t>
            </a:r>
            <a:endParaRPr lang="pt-B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Proteção a integridade Física</a:t>
            </a:r>
          </a:p>
          <a:p>
            <a:r>
              <a:rPr lang="pt-BR" dirty="0" smtClean="0"/>
              <a:t>Tranquilidade;</a:t>
            </a:r>
          </a:p>
          <a:p>
            <a:r>
              <a:rPr lang="pt-BR" dirty="0" smtClean="0"/>
              <a:t>Falta de apreensão;</a:t>
            </a:r>
          </a:p>
          <a:p>
            <a:r>
              <a:rPr lang="pt-BR" dirty="0" smtClean="0"/>
              <a:t>O que o meio oferece para minha proteção e dos demais membros da equipe.</a:t>
            </a:r>
          </a:p>
          <a:p>
            <a:pPr marL="82296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8349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Tarefa que se realiza para:</a:t>
            </a:r>
          </a:p>
          <a:p>
            <a:pPr marL="82296" indent="0">
              <a:buNone/>
            </a:pPr>
            <a:endParaRPr lang="pt-BR" dirty="0" smtClean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pt-BR" dirty="0"/>
              <a:t>Dignidade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pt-BR" dirty="0"/>
              <a:t>Meio de vida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pt-BR" dirty="0"/>
              <a:t>Realização Profissional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pt-BR" dirty="0" smtClean="0"/>
              <a:t>Respeito</a:t>
            </a:r>
            <a:endParaRPr lang="pt-BR" dirty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pt-BR" dirty="0"/>
              <a:t>Crescimento como ser humano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pt-BR" dirty="0"/>
              <a:t>Lucro -  Salário</a:t>
            </a:r>
            <a:r>
              <a:rPr lang="pt-BR" b="1" dirty="0"/>
              <a:t>.</a:t>
            </a:r>
          </a:p>
          <a:p>
            <a:pPr>
              <a:spcBef>
                <a:spcPct val="50000"/>
              </a:spcBef>
            </a:pPr>
            <a:endParaRPr lang="pt-BR" sz="1600" dirty="0">
              <a:latin typeface="Times New Roman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2996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muito tempo era irrelevante;</a:t>
            </a:r>
          </a:p>
          <a:p>
            <a:r>
              <a:rPr lang="pt-BR" dirty="0" smtClean="0"/>
              <a:t>Produtividade X Competitividade;</a:t>
            </a:r>
          </a:p>
          <a:p>
            <a:r>
              <a:rPr lang="pt-BR" dirty="0" smtClean="0"/>
              <a:t>Criaram movimentos e processos  por  valores de insalubridade;</a:t>
            </a:r>
          </a:p>
          <a:p>
            <a:r>
              <a:rPr lang="pt-BR" dirty="0" smtClean="0"/>
              <a:t>Priorizavam a remuneração e não saúde;</a:t>
            </a:r>
          </a:p>
          <a:p>
            <a:pPr marL="82296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pPr marL="82296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9020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Atualmente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Aspectos éticos;</a:t>
            </a:r>
          </a:p>
          <a:p>
            <a:r>
              <a:rPr lang="pt-BR" dirty="0" smtClean="0"/>
              <a:t>Empresa perde mercado com imagem manchada;</a:t>
            </a:r>
          </a:p>
          <a:p>
            <a:r>
              <a:rPr lang="pt-BR" dirty="0" smtClean="0"/>
              <a:t>Perda de rentabilidade;</a:t>
            </a:r>
          </a:p>
          <a:p>
            <a:r>
              <a:rPr lang="pt-BR" dirty="0" smtClean="0"/>
              <a:t>Luta-se por preservar a vida;</a:t>
            </a:r>
          </a:p>
          <a:p>
            <a:r>
              <a:rPr lang="pt-BR" dirty="0" smtClean="0"/>
              <a:t>Ambiente saudável;</a:t>
            </a:r>
          </a:p>
          <a:p>
            <a:r>
              <a:rPr lang="pt-BR" dirty="0" smtClean="0"/>
              <a:t>Colaborador saudável   rentabilidade</a:t>
            </a:r>
          </a:p>
          <a:p>
            <a:pPr marL="82296" indent="0">
              <a:buNone/>
            </a:pPr>
            <a:endParaRPr lang="pt-BR" dirty="0" smtClean="0"/>
          </a:p>
          <a:p>
            <a:pPr marL="82296" indent="0">
              <a:buNone/>
            </a:pPr>
            <a:endParaRPr lang="pt-BR" dirty="0"/>
          </a:p>
        </p:txBody>
      </p:sp>
      <p:sp>
        <p:nvSpPr>
          <p:cNvPr id="4" name="Seta para cima 3"/>
          <p:cNvSpPr/>
          <p:nvPr/>
        </p:nvSpPr>
        <p:spPr>
          <a:xfrm>
            <a:off x="5580112" y="4651707"/>
            <a:ext cx="242316" cy="4892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51511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Brasil é o 4º no ranking mundial  em números de acidentes;</a:t>
            </a:r>
          </a:p>
          <a:p>
            <a:endParaRPr lang="pt-BR" dirty="0" smtClean="0"/>
          </a:p>
          <a:p>
            <a:r>
              <a:rPr lang="pt-BR" smtClean="0"/>
              <a:t>Óbitos:</a:t>
            </a:r>
            <a:endParaRPr lang="pt-BR" dirty="0" smtClean="0"/>
          </a:p>
          <a:p>
            <a:r>
              <a:rPr lang="pt-BR" dirty="0" smtClean="0"/>
              <a:t>1º China (14.924)</a:t>
            </a:r>
          </a:p>
          <a:p>
            <a:r>
              <a:rPr lang="pt-BR" dirty="0" smtClean="0"/>
              <a:t>2º Estados Unidos (5.764)</a:t>
            </a:r>
          </a:p>
          <a:p>
            <a:r>
              <a:rPr lang="pt-BR" dirty="0" smtClean="0"/>
              <a:t>3º Rússia (3.090)</a:t>
            </a:r>
          </a:p>
          <a:p>
            <a:r>
              <a:rPr lang="pt-BR" dirty="0" smtClean="0"/>
              <a:t>Brasil (2.503)</a:t>
            </a:r>
          </a:p>
          <a:p>
            <a:endParaRPr lang="pt-BR" dirty="0" smtClean="0"/>
          </a:p>
          <a:p>
            <a:r>
              <a:rPr lang="pt-BR" dirty="0" smtClean="0"/>
              <a:t>No Brasil ocorre </a:t>
            </a:r>
            <a:r>
              <a:rPr lang="pt-BR" dirty="0"/>
              <a:t>c</a:t>
            </a:r>
            <a:r>
              <a:rPr lang="pt-BR" dirty="0" smtClean="0"/>
              <a:t>erca de 400  mil acidentes de trabalho por ano sendo que 3800 são fatais;</a:t>
            </a:r>
          </a:p>
          <a:p>
            <a:pPr marL="82296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723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se consegue?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Esforço coletivo;</a:t>
            </a:r>
          </a:p>
          <a:p>
            <a:r>
              <a:rPr lang="pt-BR" dirty="0" smtClean="0"/>
              <a:t>Conscientização e capacitação das pessoas;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1432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 algn="just"/>
            <a:r>
              <a:rPr lang="pt-BR" sz="3600" dirty="0" smtClean="0"/>
              <a:t>Segundo a lei 8213 acidente é o que ocorre no exercício do trabalho a serviço da empresa que provoca lesão corporal perturbação funcional, morte ou perda temporária ou definitiva da capacidade de trabalho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3422876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285</TotalTime>
  <Words>499</Words>
  <Application>Microsoft Office PowerPoint</Application>
  <PresentationFormat>Apresentação na tela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Solstício</vt:lpstr>
      <vt:lpstr>Saúde e Segurança no Trabalho</vt:lpstr>
      <vt:lpstr>Saúde</vt:lpstr>
      <vt:lpstr>Segurança</vt:lpstr>
      <vt:lpstr>Trabalho</vt:lpstr>
      <vt:lpstr>Transformações</vt:lpstr>
      <vt:lpstr>Atualmente</vt:lpstr>
      <vt:lpstr>Números</vt:lpstr>
      <vt:lpstr>Como se consegue?</vt:lpstr>
      <vt:lpstr>Conceito e aplicação</vt:lpstr>
      <vt:lpstr>Normas Regulamentadoras </vt:lpstr>
      <vt:lpstr>Regulamentação</vt:lpstr>
      <vt:lpstr>Vídeo</vt:lpstr>
      <vt:lpstr>O que leva ao acidente de trabalho?</vt:lpstr>
      <vt:lpstr>Slide 14</vt:lpstr>
      <vt:lpstr>Slide 15</vt:lpstr>
      <vt:lpstr>Slide 16</vt:lpstr>
      <vt:lpstr>Slide 17</vt:lpstr>
      <vt:lpstr>Slide 18</vt:lpstr>
      <vt:lpstr>O que leva ao acidente de trabalho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e Segurança no Trabalho</dc:title>
  <dc:creator>Dell</dc:creator>
  <cp:lastModifiedBy>Home</cp:lastModifiedBy>
  <cp:revision>40</cp:revision>
  <dcterms:created xsi:type="dcterms:W3CDTF">2013-04-17T14:04:54Z</dcterms:created>
  <dcterms:modified xsi:type="dcterms:W3CDTF">2016-08-03T21:17:03Z</dcterms:modified>
</cp:coreProperties>
</file>