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9" r:id="rId2"/>
    <p:sldId id="264" r:id="rId3"/>
    <p:sldId id="263" r:id="rId4"/>
    <p:sldId id="258" r:id="rId5"/>
    <p:sldId id="266" r:id="rId6"/>
    <p:sldId id="267" r:id="rId7"/>
    <p:sldId id="268" r:id="rId8"/>
    <p:sldId id="269" r:id="rId9"/>
    <p:sldId id="271" r:id="rId10"/>
    <p:sldId id="274" r:id="rId11"/>
    <p:sldId id="278" r:id="rId12"/>
    <p:sldId id="277" r:id="rId13"/>
    <p:sldId id="280" r:id="rId14"/>
    <p:sldId id="291" r:id="rId15"/>
    <p:sldId id="281" r:id="rId16"/>
    <p:sldId id="282" r:id="rId17"/>
    <p:sldId id="284" r:id="rId18"/>
    <p:sldId id="285" r:id="rId19"/>
    <p:sldId id="286" r:id="rId20"/>
    <p:sldId id="288" r:id="rId21"/>
    <p:sldId id="289" r:id="rId22"/>
    <p:sldId id="290" r:id="rId23"/>
  </p:sldIdLst>
  <p:sldSz cx="9144000" cy="6858000" type="screen4x3"/>
  <p:notesSz cx="6858000" cy="9144000"/>
  <p:defaultTextStyle>
    <a:defPPr>
      <a:defRPr lang="pt-PT"/>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FF0505"/>
    <a:srgbClr val="2478BE"/>
    <a:srgbClr val="195485"/>
    <a:srgbClr val="EDFB37"/>
    <a:srgbClr val="2A9234"/>
    <a:srgbClr val="257D27"/>
    <a:srgbClr val="99CC00"/>
    <a:srgbClr val="CC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083" autoAdjust="0"/>
    <p:restoredTop sz="94682" autoAdjust="0"/>
  </p:normalViewPr>
  <p:slideViewPr>
    <p:cSldViewPr>
      <p:cViewPr>
        <p:scale>
          <a:sx n="66" d="100"/>
          <a:sy n="66" d="100"/>
        </p:scale>
        <p:origin x="-168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B21B375-F129-4B20-B8FF-EB9BF14BB329}" type="datetimeFigureOut">
              <a:rPr lang="pt-PT"/>
              <a:pPr>
                <a:defRPr/>
              </a:pPr>
              <a:t>03/08/2016</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PT" noProof="0" smtClean="0"/>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noProof="0" smtClean="0"/>
              <a:t>Clique para editar os estilos</a:t>
            </a:r>
          </a:p>
          <a:p>
            <a:pPr lvl="1"/>
            <a:r>
              <a:rPr lang="pt-PT" noProof="0" smtClean="0"/>
              <a:t>Segundo nível</a:t>
            </a:r>
          </a:p>
          <a:p>
            <a:pPr lvl="2"/>
            <a:r>
              <a:rPr lang="pt-PT" noProof="0" smtClean="0"/>
              <a:t>Terceiro nível</a:t>
            </a:r>
          </a:p>
          <a:p>
            <a:pPr lvl="3"/>
            <a:r>
              <a:rPr lang="pt-PT" noProof="0" smtClean="0"/>
              <a:t>Quarto nível</a:t>
            </a:r>
          </a:p>
          <a:p>
            <a:pPr lvl="4"/>
            <a:r>
              <a:rPr lang="pt-PT" noProof="0" smtClean="0"/>
              <a:t>Quinto nível</a:t>
            </a:r>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4F0B8B7-41FC-4C33-8803-4B4F7A84CE77}" type="slidenum">
              <a:rPr lang="pt-PT"/>
              <a:pPr>
                <a:defRPr/>
              </a:pPr>
              <a:t>‹nº›</a:t>
            </a:fld>
            <a:endParaRPr lang="pt-P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29699"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smtClean="0"/>
          </a:p>
          <a:p>
            <a:pPr eaLnBrk="1" hangingPunct="1">
              <a:spcBef>
                <a:spcPct val="0"/>
              </a:spcBef>
            </a:pPr>
            <a:endParaRPr lang="pt-PT" smtClean="0"/>
          </a:p>
        </p:txBody>
      </p:sp>
      <p:sp>
        <p:nvSpPr>
          <p:cNvPr id="29700"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C084F2-EA5B-4714-B922-DD6B8450DB0C}" type="slidenum">
              <a:rPr lang="pt-PT" smtClean="0"/>
              <a:pPr/>
              <a:t>3</a:t>
            </a:fld>
            <a:endParaRPr lang="pt-P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pt-PT"/>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pt-PT"/>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pt-PT"/>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pt-PT"/>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pt-PT"/>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pt-PT"/>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pt-PT"/>
            </a:p>
          </p:txBody>
        </p:sp>
      </p:grpSp>
      <p:sp>
        <p:nvSpPr>
          <p:cNvPr id="120842" name="Rectangle 10"/>
          <p:cNvSpPr>
            <a:spLocks noGrp="1" noChangeArrowheads="1"/>
          </p:cNvSpPr>
          <p:nvPr>
            <p:ph type="ctrTitle" sz="quarter"/>
          </p:nvPr>
        </p:nvSpPr>
        <p:spPr>
          <a:xfrm>
            <a:off x="685800" y="1873250"/>
            <a:ext cx="7772400" cy="1555750"/>
          </a:xfrm>
        </p:spPr>
        <p:txBody>
          <a:bodyPr/>
          <a:lstStyle>
            <a:lvl1pPr>
              <a:defRPr sz="4800"/>
            </a:lvl1pPr>
          </a:lstStyle>
          <a:p>
            <a:r>
              <a:rPr lang="pt-PT"/>
              <a:t>Clique para editar o estilo do título</a:t>
            </a:r>
          </a:p>
        </p:txBody>
      </p:sp>
      <p:sp>
        <p:nvSpPr>
          <p:cNvPr id="120843"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pt-PT"/>
              <a:t>Faça clique para editar o estilo do subtítulo do modelo global</a:t>
            </a:r>
          </a:p>
        </p:txBody>
      </p:sp>
      <p:sp>
        <p:nvSpPr>
          <p:cNvPr id="12" name="Rectangle 12"/>
          <p:cNvSpPr>
            <a:spLocks noGrp="1" noChangeArrowheads="1"/>
          </p:cNvSpPr>
          <p:nvPr>
            <p:ph type="dt" sz="quarter" idx="10"/>
          </p:nvPr>
        </p:nvSpPr>
        <p:spPr/>
        <p:txBody>
          <a:bodyPr/>
          <a:lstStyle>
            <a:lvl1pPr>
              <a:defRPr/>
            </a:lvl1pPr>
          </a:lstStyle>
          <a:p>
            <a:pPr>
              <a:defRPr/>
            </a:pPr>
            <a:endParaRPr lang="pt-PT"/>
          </a:p>
        </p:txBody>
      </p:sp>
      <p:sp>
        <p:nvSpPr>
          <p:cNvPr id="13" name="Rectangle 13"/>
          <p:cNvSpPr>
            <a:spLocks noGrp="1" noChangeArrowheads="1"/>
          </p:cNvSpPr>
          <p:nvPr>
            <p:ph type="ftr" sz="quarter" idx="11"/>
          </p:nvPr>
        </p:nvSpPr>
        <p:spPr/>
        <p:txBody>
          <a:bodyPr/>
          <a:lstStyle>
            <a:lvl1pPr>
              <a:defRPr/>
            </a:lvl1pPr>
          </a:lstStyle>
          <a:p>
            <a:pPr>
              <a:defRPr/>
            </a:pPr>
            <a:endParaRPr lang="pt-PT"/>
          </a:p>
        </p:txBody>
      </p:sp>
      <p:sp>
        <p:nvSpPr>
          <p:cNvPr id="14" name="Rectangle 14"/>
          <p:cNvSpPr>
            <a:spLocks noGrp="1" noChangeArrowheads="1"/>
          </p:cNvSpPr>
          <p:nvPr>
            <p:ph type="sldNum" sz="quarter" idx="12"/>
          </p:nvPr>
        </p:nvSpPr>
        <p:spPr/>
        <p:txBody>
          <a:bodyPr/>
          <a:lstStyle>
            <a:lvl1pPr>
              <a:defRPr/>
            </a:lvl1pPr>
          </a:lstStyle>
          <a:p>
            <a:pPr>
              <a:defRPr/>
            </a:pPr>
            <a:fld id="{90A265E4-915A-4756-A7AA-3DA5C20523F6}" type="slidenum">
              <a:rPr lang="pt-PT"/>
              <a:pPr>
                <a:defRPr/>
              </a:pPr>
              <a:t>‹nº›</a:t>
            </a:fld>
            <a:endParaRPr lang="pt-PT"/>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12"/>
          <p:cNvSpPr>
            <a:spLocks noGrp="1" noChangeArrowheads="1"/>
          </p:cNvSpPr>
          <p:nvPr>
            <p:ph type="dt" sz="half" idx="10"/>
          </p:nvPr>
        </p:nvSpPr>
        <p:spPr>
          <a:ln/>
        </p:spPr>
        <p:txBody>
          <a:bodyPr/>
          <a:lstStyle>
            <a:lvl1pPr>
              <a:defRPr/>
            </a:lvl1pPr>
          </a:lstStyle>
          <a:p>
            <a:pPr>
              <a:defRPr/>
            </a:pPr>
            <a:endParaRPr lang="pt-PT"/>
          </a:p>
        </p:txBody>
      </p:sp>
      <p:sp>
        <p:nvSpPr>
          <p:cNvPr id="5" name="Rectangle 13"/>
          <p:cNvSpPr>
            <a:spLocks noGrp="1" noChangeArrowheads="1"/>
          </p:cNvSpPr>
          <p:nvPr>
            <p:ph type="ftr" sz="quarter" idx="11"/>
          </p:nvPr>
        </p:nvSpPr>
        <p:spPr>
          <a:ln/>
        </p:spPr>
        <p:txBody>
          <a:bodyPr/>
          <a:lstStyle>
            <a:lvl1pPr>
              <a:defRPr/>
            </a:lvl1pPr>
          </a:lstStyle>
          <a:p>
            <a:pPr>
              <a:defRPr/>
            </a:pPr>
            <a:endParaRPr lang="pt-PT"/>
          </a:p>
        </p:txBody>
      </p:sp>
      <p:sp>
        <p:nvSpPr>
          <p:cNvPr id="6" name="Rectangle 14"/>
          <p:cNvSpPr>
            <a:spLocks noGrp="1" noChangeArrowheads="1"/>
          </p:cNvSpPr>
          <p:nvPr>
            <p:ph type="sldNum" sz="quarter" idx="12"/>
          </p:nvPr>
        </p:nvSpPr>
        <p:spPr>
          <a:ln/>
        </p:spPr>
        <p:txBody>
          <a:bodyPr/>
          <a:lstStyle>
            <a:lvl1pPr>
              <a:defRPr/>
            </a:lvl1pPr>
          </a:lstStyle>
          <a:p>
            <a:pPr>
              <a:defRPr/>
            </a:pPr>
            <a:fld id="{F20341BE-E002-4B1E-97AA-A799E4D6532F}" type="slidenum">
              <a:rPr lang="pt-PT"/>
              <a:pPr>
                <a:defRPr/>
              </a:pPr>
              <a:t>‹nº›</a:t>
            </a:fld>
            <a:endParaRPr lang="pt-PT"/>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7813"/>
            <a:ext cx="2057400" cy="5853112"/>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7813"/>
            <a:ext cx="6019800" cy="5853112"/>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12"/>
          <p:cNvSpPr>
            <a:spLocks noGrp="1" noChangeArrowheads="1"/>
          </p:cNvSpPr>
          <p:nvPr>
            <p:ph type="dt" sz="half" idx="10"/>
          </p:nvPr>
        </p:nvSpPr>
        <p:spPr>
          <a:ln/>
        </p:spPr>
        <p:txBody>
          <a:bodyPr/>
          <a:lstStyle>
            <a:lvl1pPr>
              <a:defRPr/>
            </a:lvl1pPr>
          </a:lstStyle>
          <a:p>
            <a:pPr>
              <a:defRPr/>
            </a:pPr>
            <a:endParaRPr lang="pt-PT"/>
          </a:p>
        </p:txBody>
      </p:sp>
      <p:sp>
        <p:nvSpPr>
          <p:cNvPr id="5" name="Rectangle 13"/>
          <p:cNvSpPr>
            <a:spLocks noGrp="1" noChangeArrowheads="1"/>
          </p:cNvSpPr>
          <p:nvPr>
            <p:ph type="ftr" sz="quarter" idx="11"/>
          </p:nvPr>
        </p:nvSpPr>
        <p:spPr>
          <a:ln/>
        </p:spPr>
        <p:txBody>
          <a:bodyPr/>
          <a:lstStyle>
            <a:lvl1pPr>
              <a:defRPr/>
            </a:lvl1pPr>
          </a:lstStyle>
          <a:p>
            <a:pPr>
              <a:defRPr/>
            </a:pPr>
            <a:endParaRPr lang="pt-PT"/>
          </a:p>
        </p:txBody>
      </p:sp>
      <p:sp>
        <p:nvSpPr>
          <p:cNvPr id="6" name="Rectangle 14"/>
          <p:cNvSpPr>
            <a:spLocks noGrp="1" noChangeArrowheads="1"/>
          </p:cNvSpPr>
          <p:nvPr>
            <p:ph type="sldNum" sz="quarter" idx="12"/>
          </p:nvPr>
        </p:nvSpPr>
        <p:spPr>
          <a:ln/>
        </p:spPr>
        <p:txBody>
          <a:bodyPr/>
          <a:lstStyle>
            <a:lvl1pPr>
              <a:defRPr/>
            </a:lvl1pPr>
          </a:lstStyle>
          <a:p>
            <a:pPr>
              <a:defRPr/>
            </a:pPr>
            <a:fld id="{EC9EE724-C86E-459F-9584-241034DF9697}" type="slidenum">
              <a:rPr lang="pt-PT"/>
              <a:pPr>
                <a:defRPr/>
              </a:pPr>
              <a:t>‹nº›</a:t>
            </a:fld>
            <a:endParaRPr lang="pt-PT"/>
          </a:p>
        </p:txBody>
      </p:sp>
    </p:spTree>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Título, texto e Clip de multimédi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7813"/>
            <a:ext cx="8229600" cy="1139825"/>
          </a:xfrm>
        </p:spPr>
        <p:txBody>
          <a:bodyPr/>
          <a:lstStyle/>
          <a:p>
            <a:r>
              <a:rPr lang="pt-PT" smtClean="0"/>
              <a:t>Clique para editar o estilo</a:t>
            </a:r>
            <a:endParaRPr lang="pt-PT"/>
          </a:p>
        </p:txBody>
      </p:sp>
      <p:sp>
        <p:nvSpPr>
          <p:cNvPr id="3" name="Marcador de Posição do Texto 2"/>
          <p:cNvSpPr>
            <a:spLocks noGrp="1"/>
          </p:cNvSpPr>
          <p:nvPr>
            <p:ph type="body" sz="half" idx="1"/>
          </p:nvPr>
        </p:nvSpPr>
        <p:spPr>
          <a:xfrm>
            <a:off x="457200" y="1600200"/>
            <a:ext cx="4038600" cy="4530725"/>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Multimédia 3"/>
          <p:cNvSpPr>
            <a:spLocks noGrp="1"/>
          </p:cNvSpPr>
          <p:nvPr>
            <p:ph type="media" sz="half" idx="2"/>
          </p:nvPr>
        </p:nvSpPr>
        <p:spPr>
          <a:xfrm>
            <a:off x="4648200" y="1600200"/>
            <a:ext cx="4038600" cy="4530725"/>
          </a:xfrm>
        </p:spPr>
        <p:txBody>
          <a:bodyPr/>
          <a:lstStyle/>
          <a:p>
            <a:pPr lvl="0"/>
            <a:endParaRPr lang="pt-PT" noProof="0" smtClean="0"/>
          </a:p>
        </p:txBody>
      </p:sp>
      <p:sp>
        <p:nvSpPr>
          <p:cNvPr id="5" name="Rectangle 12"/>
          <p:cNvSpPr>
            <a:spLocks noGrp="1" noChangeArrowheads="1"/>
          </p:cNvSpPr>
          <p:nvPr>
            <p:ph type="dt" sz="half" idx="10"/>
          </p:nvPr>
        </p:nvSpPr>
        <p:spPr>
          <a:ln/>
        </p:spPr>
        <p:txBody>
          <a:bodyPr/>
          <a:lstStyle>
            <a:lvl1pPr>
              <a:defRPr/>
            </a:lvl1pPr>
          </a:lstStyle>
          <a:p>
            <a:pPr>
              <a:defRPr/>
            </a:pPr>
            <a:endParaRPr lang="pt-PT"/>
          </a:p>
        </p:txBody>
      </p:sp>
      <p:sp>
        <p:nvSpPr>
          <p:cNvPr id="6" name="Rectangle 13"/>
          <p:cNvSpPr>
            <a:spLocks noGrp="1" noChangeArrowheads="1"/>
          </p:cNvSpPr>
          <p:nvPr>
            <p:ph type="ftr" sz="quarter" idx="11"/>
          </p:nvPr>
        </p:nvSpPr>
        <p:spPr>
          <a:ln/>
        </p:spPr>
        <p:txBody>
          <a:bodyPr/>
          <a:lstStyle>
            <a:lvl1pPr>
              <a:defRPr/>
            </a:lvl1pPr>
          </a:lstStyle>
          <a:p>
            <a:pPr>
              <a:defRPr/>
            </a:pPr>
            <a:endParaRPr lang="pt-PT"/>
          </a:p>
        </p:txBody>
      </p:sp>
      <p:sp>
        <p:nvSpPr>
          <p:cNvPr id="7" name="Rectangle 14"/>
          <p:cNvSpPr>
            <a:spLocks noGrp="1" noChangeArrowheads="1"/>
          </p:cNvSpPr>
          <p:nvPr>
            <p:ph type="sldNum" sz="quarter" idx="12"/>
          </p:nvPr>
        </p:nvSpPr>
        <p:spPr>
          <a:ln/>
        </p:spPr>
        <p:txBody>
          <a:bodyPr/>
          <a:lstStyle>
            <a:lvl1pPr>
              <a:defRPr/>
            </a:lvl1pPr>
          </a:lstStyle>
          <a:p>
            <a:pPr>
              <a:defRPr/>
            </a:pPr>
            <a:fld id="{F11C0F10-40FF-4804-B067-F57E7A77945C}" type="slidenum">
              <a:rPr lang="pt-PT"/>
              <a:pPr>
                <a:defRPr/>
              </a:pPr>
              <a:t>‹nº›</a:t>
            </a:fld>
            <a:endParaRPr lang="pt-PT"/>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12"/>
          <p:cNvSpPr>
            <a:spLocks noGrp="1" noChangeArrowheads="1"/>
          </p:cNvSpPr>
          <p:nvPr>
            <p:ph type="dt" sz="half" idx="10"/>
          </p:nvPr>
        </p:nvSpPr>
        <p:spPr>
          <a:ln/>
        </p:spPr>
        <p:txBody>
          <a:bodyPr/>
          <a:lstStyle>
            <a:lvl1pPr>
              <a:defRPr/>
            </a:lvl1pPr>
          </a:lstStyle>
          <a:p>
            <a:pPr>
              <a:defRPr/>
            </a:pPr>
            <a:endParaRPr lang="pt-PT"/>
          </a:p>
        </p:txBody>
      </p:sp>
      <p:sp>
        <p:nvSpPr>
          <p:cNvPr id="5" name="Rectangle 13"/>
          <p:cNvSpPr>
            <a:spLocks noGrp="1" noChangeArrowheads="1"/>
          </p:cNvSpPr>
          <p:nvPr>
            <p:ph type="ftr" sz="quarter" idx="11"/>
          </p:nvPr>
        </p:nvSpPr>
        <p:spPr>
          <a:ln/>
        </p:spPr>
        <p:txBody>
          <a:bodyPr/>
          <a:lstStyle>
            <a:lvl1pPr>
              <a:defRPr/>
            </a:lvl1pPr>
          </a:lstStyle>
          <a:p>
            <a:pPr>
              <a:defRPr/>
            </a:pPr>
            <a:endParaRPr lang="pt-PT"/>
          </a:p>
        </p:txBody>
      </p:sp>
      <p:sp>
        <p:nvSpPr>
          <p:cNvPr id="6" name="Rectangle 14"/>
          <p:cNvSpPr>
            <a:spLocks noGrp="1" noChangeArrowheads="1"/>
          </p:cNvSpPr>
          <p:nvPr>
            <p:ph type="sldNum" sz="quarter" idx="12"/>
          </p:nvPr>
        </p:nvSpPr>
        <p:spPr>
          <a:ln/>
        </p:spPr>
        <p:txBody>
          <a:bodyPr/>
          <a:lstStyle>
            <a:lvl1pPr>
              <a:defRPr/>
            </a:lvl1pPr>
          </a:lstStyle>
          <a:p>
            <a:pPr>
              <a:defRPr/>
            </a:pPr>
            <a:fld id="{79617B31-C9E2-49A2-BA3B-464F3A6D4337}" type="slidenum">
              <a:rPr lang="pt-PT"/>
              <a:pPr>
                <a:defRPr/>
              </a:pPr>
              <a:t>‹nº›</a:t>
            </a:fld>
            <a:endParaRPr lang="pt-PT"/>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12"/>
          <p:cNvSpPr>
            <a:spLocks noGrp="1" noChangeArrowheads="1"/>
          </p:cNvSpPr>
          <p:nvPr>
            <p:ph type="dt" sz="half" idx="10"/>
          </p:nvPr>
        </p:nvSpPr>
        <p:spPr>
          <a:ln/>
        </p:spPr>
        <p:txBody>
          <a:bodyPr/>
          <a:lstStyle>
            <a:lvl1pPr>
              <a:defRPr/>
            </a:lvl1pPr>
          </a:lstStyle>
          <a:p>
            <a:pPr>
              <a:defRPr/>
            </a:pPr>
            <a:endParaRPr lang="pt-PT"/>
          </a:p>
        </p:txBody>
      </p:sp>
      <p:sp>
        <p:nvSpPr>
          <p:cNvPr id="5" name="Rectangle 13"/>
          <p:cNvSpPr>
            <a:spLocks noGrp="1" noChangeArrowheads="1"/>
          </p:cNvSpPr>
          <p:nvPr>
            <p:ph type="ftr" sz="quarter" idx="11"/>
          </p:nvPr>
        </p:nvSpPr>
        <p:spPr>
          <a:ln/>
        </p:spPr>
        <p:txBody>
          <a:bodyPr/>
          <a:lstStyle>
            <a:lvl1pPr>
              <a:defRPr/>
            </a:lvl1pPr>
          </a:lstStyle>
          <a:p>
            <a:pPr>
              <a:defRPr/>
            </a:pPr>
            <a:endParaRPr lang="pt-PT"/>
          </a:p>
        </p:txBody>
      </p:sp>
      <p:sp>
        <p:nvSpPr>
          <p:cNvPr id="6" name="Rectangle 14"/>
          <p:cNvSpPr>
            <a:spLocks noGrp="1" noChangeArrowheads="1"/>
          </p:cNvSpPr>
          <p:nvPr>
            <p:ph type="sldNum" sz="quarter" idx="12"/>
          </p:nvPr>
        </p:nvSpPr>
        <p:spPr>
          <a:ln/>
        </p:spPr>
        <p:txBody>
          <a:bodyPr/>
          <a:lstStyle>
            <a:lvl1pPr>
              <a:defRPr/>
            </a:lvl1pPr>
          </a:lstStyle>
          <a:p>
            <a:pPr>
              <a:defRPr/>
            </a:pPr>
            <a:fld id="{C50D75CE-BE81-48E4-A96C-8E98AA675DB6}" type="slidenum">
              <a:rPr lang="pt-PT"/>
              <a:pPr>
                <a:defRPr/>
              </a:pPr>
              <a:t>‹nº›</a:t>
            </a:fld>
            <a:endParaRPr lang="pt-PT"/>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12"/>
          <p:cNvSpPr>
            <a:spLocks noGrp="1" noChangeArrowheads="1"/>
          </p:cNvSpPr>
          <p:nvPr>
            <p:ph type="dt" sz="half" idx="10"/>
          </p:nvPr>
        </p:nvSpPr>
        <p:spPr>
          <a:ln/>
        </p:spPr>
        <p:txBody>
          <a:bodyPr/>
          <a:lstStyle>
            <a:lvl1pPr>
              <a:defRPr/>
            </a:lvl1pPr>
          </a:lstStyle>
          <a:p>
            <a:pPr>
              <a:defRPr/>
            </a:pPr>
            <a:endParaRPr lang="pt-PT"/>
          </a:p>
        </p:txBody>
      </p:sp>
      <p:sp>
        <p:nvSpPr>
          <p:cNvPr id="6" name="Rectangle 13"/>
          <p:cNvSpPr>
            <a:spLocks noGrp="1" noChangeArrowheads="1"/>
          </p:cNvSpPr>
          <p:nvPr>
            <p:ph type="ftr" sz="quarter" idx="11"/>
          </p:nvPr>
        </p:nvSpPr>
        <p:spPr>
          <a:ln/>
        </p:spPr>
        <p:txBody>
          <a:bodyPr/>
          <a:lstStyle>
            <a:lvl1pPr>
              <a:defRPr/>
            </a:lvl1pPr>
          </a:lstStyle>
          <a:p>
            <a:pPr>
              <a:defRPr/>
            </a:pPr>
            <a:endParaRPr lang="pt-PT"/>
          </a:p>
        </p:txBody>
      </p:sp>
      <p:sp>
        <p:nvSpPr>
          <p:cNvPr id="7" name="Rectangle 14"/>
          <p:cNvSpPr>
            <a:spLocks noGrp="1" noChangeArrowheads="1"/>
          </p:cNvSpPr>
          <p:nvPr>
            <p:ph type="sldNum" sz="quarter" idx="12"/>
          </p:nvPr>
        </p:nvSpPr>
        <p:spPr>
          <a:ln/>
        </p:spPr>
        <p:txBody>
          <a:bodyPr/>
          <a:lstStyle>
            <a:lvl1pPr>
              <a:defRPr/>
            </a:lvl1pPr>
          </a:lstStyle>
          <a:p>
            <a:pPr>
              <a:defRPr/>
            </a:pPr>
            <a:fld id="{498D514E-34F4-49DB-88AF-FEF4A8384483}" type="slidenum">
              <a:rPr lang="pt-PT"/>
              <a:pPr>
                <a:defRPr/>
              </a:pPr>
              <a:t>‹nº›</a:t>
            </a:fld>
            <a:endParaRPr lang="pt-PT"/>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12"/>
          <p:cNvSpPr>
            <a:spLocks noGrp="1" noChangeArrowheads="1"/>
          </p:cNvSpPr>
          <p:nvPr>
            <p:ph type="dt" sz="half" idx="10"/>
          </p:nvPr>
        </p:nvSpPr>
        <p:spPr>
          <a:ln/>
        </p:spPr>
        <p:txBody>
          <a:bodyPr/>
          <a:lstStyle>
            <a:lvl1pPr>
              <a:defRPr/>
            </a:lvl1pPr>
          </a:lstStyle>
          <a:p>
            <a:pPr>
              <a:defRPr/>
            </a:pPr>
            <a:endParaRPr lang="pt-PT"/>
          </a:p>
        </p:txBody>
      </p:sp>
      <p:sp>
        <p:nvSpPr>
          <p:cNvPr id="8" name="Rectangle 13"/>
          <p:cNvSpPr>
            <a:spLocks noGrp="1" noChangeArrowheads="1"/>
          </p:cNvSpPr>
          <p:nvPr>
            <p:ph type="ftr" sz="quarter" idx="11"/>
          </p:nvPr>
        </p:nvSpPr>
        <p:spPr>
          <a:ln/>
        </p:spPr>
        <p:txBody>
          <a:bodyPr/>
          <a:lstStyle>
            <a:lvl1pPr>
              <a:defRPr/>
            </a:lvl1pPr>
          </a:lstStyle>
          <a:p>
            <a:pPr>
              <a:defRPr/>
            </a:pPr>
            <a:endParaRPr lang="pt-PT"/>
          </a:p>
        </p:txBody>
      </p:sp>
      <p:sp>
        <p:nvSpPr>
          <p:cNvPr id="9" name="Rectangle 14"/>
          <p:cNvSpPr>
            <a:spLocks noGrp="1" noChangeArrowheads="1"/>
          </p:cNvSpPr>
          <p:nvPr>
            <p:ph type="sldNum" sz="quarter" idx="12"/>
          </p:nvPr>
        </p:nvSpPr>
        <p:spPr>
          <a:ln/>
        </p:spPr>
        <p:txBody>
          <a:bodyPr/>
          <a:lstStyle>
            <a:lvl1pPr>
              <a:defRPr/>
            </a:lvl1pPr>
          </a:lstStyle>
          <a:p>
            <a:pPr>
              <a:defRPr/>
            </a:pPr>
            <a:fld id="{D605FD85-7338-4BDD-9E77-B40FB18CF46E}" type="slidenum">
              <a:rPr lang="pt-PT"/>
              <a:pPr>
                <a:defRPr/>
              </a:pPr>
              <a:t>‹nº›</a:t>
            </a:fld>
            <a:endParaRPr lang="pt-PT"/>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12"/>
          <p:cNvSpPr>
            <a:spLocks noGrp="1" noChangeArrowheads="1"/>
          </p:cNvSpPr>
          <p:nvPr>
            <p:ph type="dt" sz="half" idx="10"/>
          </p:nvPr>
        </p:nvSpPr>
        <p:spPr>
          <a:ln/>
        </p:spPr>
        <p:txBody>
          <a:bodyPr/>
          <a:lstStyle>
            <a:lvl1pPr>
              <a:defRPr/>
            </a:lvl1pPr>
          </a:lstStyle>
          <a:p>
            <a:pPr>
              <a:defRPr/>
            </a:pPr>
            <a:endParaRPr lang="pt-PT"/>
          </a:p>
        </p:txBody>
      </p:sp>
      <p:sp>
        <p:nvSpPr>
          <p:cNvPr id="4" name="Rectangle 13"/>
          <p:cNvSpPr>
            <a:spLocks noGrp="1" noChangeArrowheads="1"/>
          </p:cNvSpPr>
          <p:nvPr>
            <p:ph type="ftr" sz="quarter" idx="11"/>
          </p:nvPr>
        </p:nvSpPr>
        <p:spPr>
          <a:ln/>
        </p:spPr>
        <p:txBody>
          <a:bodyPr/>
          <a:lstStyle>
            <a:lvl1pPr>
              <a:defRPr/>
            </a:lvl1pPr>
          </a:lstStyle>
          <a:p>
            <a:pPr>
              <a:defRPr/>
            </a:pPr>
            <a:endParaRPr lang="pt-PT"/>
          </a:p>
        </p:txBody>
      </p:sp>
      <p:sp>
        <p:nvSpPr>
          <p:cNvPr id="5" name="Rectangle 14"/>
          <p:cNvSpPr>
            <a:spLocks noGrp="1" noChangeArrowheads="1"/>
          </p:cNvSpPr>
          <p:nvPr>
            <p:ph type="sldNum" sz="quarter" idx="12"/>
          </p:nvPr>
        </p:nvSpPr>
        <p:spPr>
          <a:ln/>
        </p:spPr>
        <p:txBody>
          <a:bodyPr/>
          <a:lstStyle>
            <a:lvl1pPr>
              <a:defRPr/>
            </a:lvl1pPr>
          </a:lstStyle>
          <a:p>
            <a:pPr>
              <a:defRPr/>
            </a:pPr>
            <a:fld id="{EBCEB6CC-7505-416F-A600-47A09C06D150}" type="slidenum">
              <a:rPr lang="pt-PT"/>
              <a:pPr>
                <a:defRPr/>
              </a:pPr>
              <a:t>‹nº›</a:t>
            </a:fld>
            <a:endParaRPr lang="pt-PT"/>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pt-PT"/>
          </a:p>
        </p:txBody>
      </p:sp>
      <p:sp>
        <p:nvSpPr>
          <p:cNvPr id="3" name="Rectangle 13"/>
          <p:cNvSpPr>
            <a:spLocks noGrp="1" noChangeArrowheads="1"/>
          </p:cNvSpPr>
          <p:nvPr>
            <p:ph type="ftr" sz="quarter" idx="11"/>
          </p:nvPr>
        </p:nvSpPr>
        <p:spPr>
          <a:ln/>
        </p:spPr>
        <p:txBody>
          <a:bodyPr/>
          <a:lstStyle>
            <a:lvl1pPr>
              <a:defRPr/>
            </a:lvl1pPr>
          </a:lstStyle>
          <a:p>
            <a:pPr>
              <a:defRPr/>
            </a:pPr>
            <a:endParaRPr lang="pt-PT"/>
          </a:p>
        </p:txBody>
      </p:sp>
      <p:sp>
        <p:nvSpPr>
          <p:cNvPr id="4" name="Rectangle 14"/>
          <p:cNvSpPr>
            <a:spLocks noGrp="1" noChangeArrowheads="1"/>
          </p:cNvSpPr>
          <p:nvPr>
            <p:ph type="sldNum" sz="quarter" idx="12"/>
          </p:nvPr>
        </p:nvSpPr>
        <p:spPr>
          <a:ln/>
        </p:spPr>
        <p:txBody>
          <a:bodyPr/>
          <a:lstStyle>
            <a:lvl1pPr>
              <a:defRPr/>
            </a:lvl1pPr>
          </a:lstStyle>
          <a:p>
            <a:pPr>
              <a:defRPr/>
            </a:pPr>
            <a:fld id="{AAEAD37B-9E1A-4134-84B7-CE4D2637982D}" type="slidenum">
              <a:rPr lang="pt-PT"/>
              <a:pPr>
                <a:defRPr/>
              </a:pPr>
              <a:t>‹nº›</a:t>
            </a:fld>
            <a:endParaRPr lang="pt-PT"/>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12"/>
          <p:cNvSpPr>
            <a:spLocks noGrp="1" noChangeArrowheads="1"/>
          </p:cNvSpPr>
          <p:nvPr>
            <p:ph type="dt" sz="half" idx="10"/>
          </p:nvPr>
        </p:nvSpPr>
        <p:spPr>
          <a:ln/>
        </p:spPr>
        <p:txBody>
          <a:bodyPr/>
          <a:lstStyle>
            <a:lvl1pPr>
              <a:defRPr/>
            </a:lvl1pPr>
          </a:lstStyle>
          <a:p>
            <a:pPr>
              <a:defRPr/>
            </a:pPr>
            <a:endParaRPr lang="pt-PT"/>
          </a:p>
        </p:txBody>
      </p:sp>
      <p:sp>
        <p:nvSpPr>
          <p:cNvPr id="6" name="Rectangle 13"/>
          <p:cNvSpPr>
            <a:spLocks noGrp="1" noChangeArrowheads="1"/>
          </p:cNvSpPr>
          <p:nvPr>
            <p:ph type="ftr" sz="quarter" idx="11"/>
          </p:nvPr>
        </p:nvSpPr>
        <p:spPr>
          <a:ln/>
        </p:spPr>
        <p:txBody>
          <a:bodyPr/>
          <a:lstStyle>
            <a:lvl1pPr>
              <a:defRPr/>
            </a:lvl1pPr>
          </a:lstStyle>
          <a:p>
            <a:pPr>
              <a:defRPr/>
            </a:pPr>
            <a:endParaRPr lang="pt-PT"/>
          </a:p>
        </p:txBody>
      </p:sp>
      <p:sp>
        <p:nvSpPr>
          <p:cNvPr id="7" name="Rectangle 14"/>
          <p:cNvSpPr>
            <a:spLocks noGrp="1" noChangeArrowheads="1"/>
          </p:cNvSpPr>
          <p:nvPr>
            <p:ph type="sldNum" sz="quarter" idx="12"/>
          </p:nvPr>
        </p:nvSpPr>
        <p:spPr>
          <a:ln/>
        </p:spPr>
        <p:txBody>
          <a:bodyPr/>
          <a:lstStyle>
            <a:lvl1pPr>
              <a:defRPr/>
            </a:lvl1pPr>
          </a:lstStyle>
          <a:p>
            <a:pPr>
              <a:defRPr/>
            </a:pPr>
            <a:fld id="{F213DEBE-642C-43AE-B7DA-DFD56C05BE0C}" type="slidenum">
              <a:rPr lang="pt-PT"/>
              <a:pPr>
                <a:defRPr/>
              </a:pPr>
              <a:t>‹nº›</a:t>
            </a:fld>
            <a:endParaRPr lang="pt-PT"/>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12"/>
          <p:cNvSpPr>
            <a:spLocks noGrp="1" noChangeArrowheads="1"/>
          </p:cNvSpPr>
          <p:nvPr>
            <p:ph type="dt" sz="half" idx="10"/>
          </p:nvPr>
        </p:nvSpPr>
        <p:spPr>
          <a:ln/>
        </p:spPr>
        <p:txBody>
          <a:bodyPr/>
          <a:lstStyle>
            <a:lvl1pPr>
              <a:defRPr/>
            </a:lvl1pPr>
          </a:lstStyle>
          <a:p>
            <a:pPr>
              <a:defRPr/>
            </a:pPr>
            <a:endParaRPr lang="pt-PT"/>
          </a:p>
        </p:txBody>
      </p:sp>
      <p:sp>
        <p:nvSpPr>
          <p:cNvPr id="6" name="Rectangle 13"/>
          <p:cNvSpPr>
            <a:spLocks noGrp="1" noChangeArrowheads="1"/>
          </p:cNvSpPr>
          <p:nvPr>
            <p:ph type="ftr" sz="quarter" idx="11"/>
          </p:nvPr>
        </p:nvSpPr>
        <p:spPr>
          <a:ln/>
        </p:spPr>
        <p:txBody>
          <a:bodyPr/>
          <a:lstStyle>
            <a:lvl1pPr>
              <a:defRPr/>
            </a:lvl1pPr>
          </a:lstStyle>
          <a:p>
            <a:pPr>
              <a:defRPr/>
            </a:pPr>
            <a:endParaRPr lang="pt-PT"/>
          </a:p>
        </p:txBody>
      </p:sp>
      <p:sp>
        <p:nvSpPr>
          <p:cNvPr id="7" name="Rectangle 14"/>
          <p:cNvSpPr>
            <a:spLocks noGrp="1" noChangeArrowheads="1"/>
          </p:cNvSpPr>
          <p:nvPr>
            <p:ph type="sldNum" sz="quarter" idx="12"/>
          </p:nvPr>
        </p:nvSpPr>
        <p:spPr>
          <a:ln/>
        </p:spPr>
        <p:txBody>
          <a:bodyPr/>
          <a:lstStyle>
            <a:lvl1pPr>
              <a:defRPr/>
            </a:lvl1pPr>
          </a:lstStyle>
          <a:p>
            <a:pPr>
              <a:defRPr/>
            </a:pPr>
            <a:fld id="{B675A759-EB5E-4C45-BA12-3138718C2EF3}" type="slidenum">
              <a:rPr lang="pt-PT"/>
              <a:pPr>
                <a:defRPr/>
              </a:pPr>
              <a:t>‹nº›</a:t>
            </a:fld>
            <a:endParaRPr lang="pt-PT"/>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19811"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pt-PT"/>
            </a:p>
          </p:txBody>
        </p:sp>
        <p:sp>
          <p:nvSpPr>
            <p:cNvPr id="119812"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pt-PT"/>
            </a:p>
          </p:txBody>
        </p:sp>
        <p:sp>
          <p:nvSpPr>
            <p:cNvPr id="119813"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pt-PT"/>
            </a:p>
          </p:txBody>
        </p:sp>
        <p:sp>
          <p:nvSpPr>
            <p:cNvPr id="119814"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pt-PT"/>
            </a:p>
          </p:txBody>
        </p:sp>
        <p:sp>
          <p:nvSpPr>
            <p:cNvPr id="119815"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pt-PT"/>
            </a:p>
          </p:txBody>
        </p:sp>
        <p:sp>
          <p:nvSpPr>
            <p:cNvPr id="119816"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pt-PT"/>
            </a:p>
          </p:txBody>
        </p:sp>
        <p:sp>
          <p:nvSpPr>
            <p:cNvPr id="119817"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pt-PT"/>
            </a:p>
          </p:txBody>
        </p:sp>
      </p:grpSp>
      <p:sp>
        <p:nvSpPr>
          <p:cNvPr id="119818"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pt-PT" smtClean="0"/>
              <a:t>Clique para editar o estilo do título</a:t>
            </a:r>
          </a:p>
        </p:txBody>
      </p:sp>
      <p:sp>
        <p:nvSpPr>
          <p:cNvPr id="119819"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p>
        </p:txBody>
      </p:sp>
      <p:sp>
        <p:nvSpPr>
          <p:cNvPr id="119820"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effectLst>
                  <a:outerShdw blurRad="38100" dist="38100" dir="2700000" algn="tl">
                    <a:srgbClr val="010199"/>
                  </a:outerShdw>
                </a:effectLst>
              </a:defRPr>
            </a:lvl1pPr>
          </a:lstStyle>
          <a:p>
            <a:pPr>
              <a:defRPr/>
            </a:pPr>
            <a:endParaRPr lang="pt-PT"/>
          </a:p>
        </p:txBody>
      </p:sp>
      <p:sp>
        <p:nvSpPr>
          <p:cNvPr id="11982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a:defRPr/>
            </a:pPr>
            <a:endParaRPr lang="pt-PT"/>
          </a:p>
        </p:txBody>
      </p:sp>
      <p:sp>
        <p:nvSpPr>
          <p:cNvPr id="119822"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a:defRPr/>
            </a:pPr>
            <a:fld id="{AFD01AF4-3A52-454A-ADE0-F5F2F83DDEB4}" type="slidenum">
              <a:rPr lang="pt-PT"/>
              <a:pPr>
                <a:defRPr/>
              </a:pPr>
              <a:t>‹nº›</a:t>
            </a:fld>
            <a:endParaRPr lang="pt-PT"/>
          </a:p>
        </p:txBody>
      </p:sp>
    </p:spTree>
  </p:cSld>
  <p:clrMap bg1="dk2" tx1="lt1" bg2="dk1" tx2="lt2" accent1="accent1" accent2="accent2" accent3="accent3" accent4="accent4" accent5="accent5" accent6="accent6" hlink="hlink" folHlink="folHlink"/>
  <p:sldLayoutIdLst>
    <p:sldLayoutId id="2147483879"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Lst>
  <p:transition spd="slow">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WordArt 7"/>
          <p:cNvSpPr>
            <a:spLocks noChangeArrowheads="1" noChangeShapeType="1" noTextEdit="1"/>
          </p:cNvSpPr>
          <p:nvPr/>
        </p:nvSpPr>
        <p:spPr bwMode="auto">
          <a:xfrm>
            <a:off x="323528" y="1484784"/>
            <a:ext cx="8505825" cy="936625"/>
          </a:xfrm>
          <a:prstGeom prst="rect">
            <a:avLst/>
          </a:prstGeom>
        </p:spPr>
        <p:txBody>
          <a:bodyPr wrap="none" fromWordArt="1">
            <a:prstTxWarp prst="textPlain">
              <a:avLst>
                <a:gd name="adj" fmla="val 50000"/>
              </a:avLst>
            </a:prstTxWarp>
          </a:bodyPr>
          <a:lstStyle/>
          <a:p>
            <a:r>
              <a:rPr lang="pt-BR" sz="3600" kern="10" dirty="0">
                <a:ln w="9525">
                  <a:noFill/>
                  <a:round/>
                  <a:headEnd/>
                  <a:tailEnd/>
                </a:ln>
                <a:solidFill>
                  <a:schemeClr val="bg1"/>
                </a:solidFill>
                <a:effectLst>
                  <a:outerShdw dist="45791" dir="2021404" algn="ctr" rotWithShape="0">
                    <a:srgbClr val="B2B2B2">
                      <a:alpha val="79999"/>
                    </a:srgbClr>
                  </a:outerShdw>
                </a:effectLst>
                <a:latin typeface="Times New Roman"/>
                <a:cs typeface="Times New Roman"/>
              </a:rPr>
              <a:t>SEGURANÇA NO TRABALHO</a:t>
            </a:r>
          </a:p>
        </p:txBody>
      </p:sp>
    </p:spTree>
    <p:custDataLst>
      <p:tags r:id="rId1"/>
    </p:custDataLst>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68313" y="0"/>
            <a:ext cx="8229600" cy="1139825"/>
          </a:xfrm>
        </p:spPr>
        <p:txBody>
          <a:bodyPr/>
          <a:lstStyle/>
          <a:p>
            <a:pPr eaLnBrk="1" hangingPunct="1">
              <a:defRPr/>
            </a:pPr>
            <a:r>
              <a:rPr lang="pt-PT" dirty="0" smtClean="0">
                <a:solidFill>
                  <a:schemeClr val="bg1"/>
                </a:solidFill>
              </a:rPr>
              <a:t>Sinais de aviso de perigo</a:t>
            </a:r>
          </a:p>
        </p:txBody>
      </p:sp>
      <p:pic>
        <p:nvPicPr>
          <p:cNvPr id="12291" name="Picture 6" descr="E:\placas amarelas.png"/>
          <p:cNvPicPr>
            <a:picLocks noChangeAspect="1" noChangeArrowheads="1"/>
          </p:cNvPicPr>
          <p:nvPr/>
        </p:nvPicPr>
        <p:blipFill>
          <a:blip r:embed="rId2" cstate="print"/>
          <a:srcRect/>
          <a:stretch>
            <a:fillRect/>
          </a:stretch>
        </p:blipFill>
        <p:spPr bwMode="auto">
          <a:xfrm>
            <a:off x="196850" y="1289050"/>
            <a:ext cx="8551863" cy="5019675"/>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460375" y="115888"/>
            <a:ext cx="8229600" cy="1139825"/>
          </a:xfrm>
          <a:prstGeom prst="rect">
            <a:avLst/>
          </a:prstGeom>
          <a:noFill/>
          <a:ln w="9525">
            <a:noFill/>
            <a:miter lim="800000"/>
            <a:headEnd/>
            <a:tailEnd/>
          </a:ln>
          <a:effectLst/>
        </p:spPr>
        <p:txBody>
          <a:bodyPr anchor="ctr" anchorCtr="1"/>
          <a:lstStyle/>
          <a:p>
            <a:pPr>
              <a:defRPr/>
            </a:pPr>
            <a:r>
              <a:rPr lang="pt-PT" sz="4400" kern="0" dirty="0">
                <a:solidFill>
                  <a:schemeClr val="bg1"/>
                </a:solidFill>
                <a:effectLst>
                  <a:outerShdw blurRad="38100" dist="38100" dir="2700000" algn="tl">
                    <a:srgbClr val="FFFFFF"/>
                  </a:outerShdw>
                </a:effectLst>
                <a:latin typeface="+mj-lt"/>
                <a:ea typeface="+mj-ea"/>
                <a:cs typeface="+mj-cs"/>
              </a:rPr>
              <a:t>Sinais de salvamento e emergência</a:t>
            </a:r>
          </a:p>
        </p:txBody>
      </p:sp>
      <p:pic>
        <p:nvPicPr>
          <p:cNvPr id="13315" name="Picture 8" descr="E:\placas verdes.png"/>
          <p:cNvPicPr>
            <a:picLocks noChangeAspect="1" noChangeArrowheads="1"/>
          </p:cNvPicPr>
          <p:nvPr/>
        </p:nvPicPr>
        <p:blipFill>
          <a:blip r:embed="rId2" cstate="print"/>
          <a:srcRect/>
          <a:stretch>
            <a:fillRect/>
          </a:stretch>
        </p:blipFill>
        <p:spPr bwMode="auto">
          <a:xfrm>
            <a:off x="1042988" y="1931988"/>
            <a:ext cx="6624637" cy="4449762"/>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0375" y="277813"/>
            <a:ext cx="8229600" cy="1139825"/>
          </a:xfrm>
        </p:spPr>
        <p:txBody>
          <a:bodyPr/>
          <a:lstStyle/>
          <a:p>
            <a:pPr eaLnBrk="1" hangingPunct="1">
              <a:defRPr/>
            </a:pPr>
            <a:r>
              <a:rPr lang="pt-PT" sz="3200" dirty="0" smtClean="0">
                <a:solidFill>
                  <a:schemeClr val="bg1"/>
                </a:solidFill>
              </a:rPr>
              <a:t>PPRA – PROGRAMA DE PREVENÇÃO DE RISCOS AMBIENTAIS</a:t>
            </a:r>
          </a:p>
        </p:txBody>
      </p:sp>
      <p:sp>
        <p:nvSpPr>
          <p:cNvPr id="14339" name="Rectangle 2"/>
          <p:cNvSpPr txBox="1">
            <a:spLocks noChangeArrowheads="1"/>
          </p:cNvSpPr>
          <p:nvPr/>
        </p:nvSpPr>
        <p:spPr bwMode="auto">
          <a:xfrm>
            <a:off x="1259632" y="1556792"/>
            <a:ext cx="7365504" cy="3600400"/>
          </a:xfrm>
          <a:prstGeom prst="rect">
            <a:avLst/>
          </a:prstGeom>
          <a:noFill/>
          <a:ln w="9525">
            <a:noFill/>
            <a:miter lim="800000"/>
            <a:headEnd/>
            <a:tailEnd/>
          </a:ln>
        </p:spPr>
        <p:txBody>
          <a:bodyPr anchor="ctr" anchorCtr="1"/>
          <a:lstStyle/>
          <a:p>
            <a:pPr algn="l"/>
            <a:endParaRPr lang="pt-BR" sz="2800" dirty="0">
              <a:solidFill>
                <a:schemeClr val="bg1"/>
              </a:solidFill>
            </a:endParaRPr>
          </a:p>
          <a:p>
            <a:pPr algn="l"/>
            <a:r>
              <a:rPr lang="pt-BR" sz="2800" dirty="0" smtClean="0">
                <a:solidFill>
                  <a:schemeClr val="bg1"/>
                </a:solidFill>
              </a:rPr>
              <a:t>Norma </a:t>
            </a:r>
            <a:r>
              <a:rPr lang="pt-BR" sz="2800" dirty="0">
                <a:solidFill>
                  <a:schemeClr val="bg1"/>
                </a:solidFill>
              </a:rPr>
              <a:t>Regulamentadora (NR 09) que visa à preservação da saúde e da integridade dos trabalhadores, por meio da antecipação, reconhecimento, avaliação e </a:t>
            </a:r>
            <a:r>
              <a:rPr lang="pt-BR" sz="2800" dirty="0" smtClean="0">
                <a:solidFill>
                  <a:schemeClr val="bg1"/>
                </a:solidFill>
              </a:rPr>
              <a:t>consequente </a:t>
            </a:r>
            <a:r>
              <a:rPr lang="pt-BR" sz="2800" dirty="0">
                <a:solidFill>
                  <a:schemeClr val="bg1"/>
                </a:solidFill>
              </a:rPr>
              <a:t>controle da ocorrência de riscos ambientais existentes ou que venham a existir no ambiente de trabalho, tendo em consideração a proteção do meio ambiente e dos recursos naturais.</a:t>
            </a:r>
          </a:p>
        </p:txBody>
      </p:sp>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0375" y="277813"/>
            <a:ext cx="8229600" cy="1139825"/>
          </a:xfrm>
        </p:spPr>
        <p:txBody>
          <a:bodyPr/>
          <a:lstStyle/>
          <a:p>
            <a:pPr eaLnBrk="1" hangingPunct="1">
              <a:defRPr/>
            </a:pPr>
            <a:r>
              <a:rPr lang="pt-PT" sz="3200" dirty="0" smtClean="0">
                <a:solidFill>
                  <a:schemeClr val="bg1"/>
                </a:solidFill>
              </a:rPr>
              <a:t>PPRA – PROGRAMA DE PREVENÇÃO DE RISCOS AMBIENTAIS</a:t>
            </a:r>
          </a:p>
        </p:txBody>
      </p:sp>
      <p:sp>
        <p:nvSpPr>
          <p:cNvPr id="15363" name="Rectangle 2"/>
          <p:cNvSpPr txBox="1">
            <a:spLocks noChangeArrowheads="1"/>
          </p:cNvSpPr>
          <p:nvPr/>
        </p:nvSpPr>
        <p:spPr bwMode="auto">
          <a:xfrm>
            <a:off x="428596" y="1500174"/>
            <a:ext cx="8229600" cy="3857652"/>
          </a:xfrm>
          <a:prstGeom prst="rect">
            <a:avLst/>
          </a:prstGeom>
          <a:noFill/>
          <a:ln w="9525">
            <a:noFill/>
            <a:miter lim="800000"/>
            <a:headEnd/>
            <a:tailEnd/>
          </a:ln>
        </p:spPr>
        <p:txBody>
          <a:bodyPr anchor="ctr" anchorCtr="1"/>
          <a:lstStyle/>
          <a:p>
            <a:pPr algn="l"/>
            <a:r>
              <a:rPr lang="pt-BR" sz="2800" dirty="0">
                <a:solidFill>
                  <a:schemeClr val="bg1"/>
                </a:solidFill>
              </a:rPr>
              <a:t>QUEM DEVE FAZER?</a:t>
            </a:r>
          </a:p>
          <a:p>
            <a:pPr algn="l"/>
            <a:endParaRPr lang="pt-BR" sz="2800" dirty="0">
              <a:solidFill>
                <a:schemeClr val="bg1"/>
              </a:solidFill>
            </a:endParaRPr>
          </a:p>
          <a:p>
            <a:pPr algn="l"/>
            <a:r>
              <a:rPr lang="pt-BR" sz="2800" dirty="0" smtClean="0">
                <a:solidFill>
                  <a:schemeClr val="bg1"/>
                </a:solidFill>
              </a:rPr>
              <a:t>Ações </a:t>
            </a:r>
            <a:r>
              <a:rPr lang="pt-BR" sz="2800" dirty="0">
                <a:solidFill>
                  <a:schemeClr val="bg1"/>
                </a:solidFill>
              </a:rPr>
              <a:t>desenvolvidas pelo empregador com a participação dos trabalhadores</a:t>
            </a:r>
            <a:r>
              <a:rPr lang="pt-BR" sz="2800" dirty="0" smtClean="0">
                <a:solidFill>
                  <a:schemeClr val="bg1"/>
                </a:solidFill>
              </a:rPr>
              <a:t>.</a:t>
            </a:r>
          </a:p>
        </p:txBody>
      </p:sp>
    </p:spTree>
  </p:cSld>
  <p:clrMapOvr>
    <a:masterClrMapping/>
  </p:clrMapOvr>
  <p:transition spd="slow">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0375" y="277813"/>
            <a:ext cx="8229600" cy="1139825"/>
          </a:xfrm>
        </p:spPr>
        <p:txBody>
          <a:bodyPr/>
          <a:lstStyle/>
          <a:p>
            <a:pPr eaLnBrk="1" hangingPunct="1">
              <a:defRPr/>
            </a:pPr>
            <a:r>
              <a:rPr lang="pt-PT" sz="3200" dirty="0" smtClean="0">
                <a:solidFill>
                  <a:schemeClr val="bg1"/>
                </a:solidFill>
              </a:rPr>
              <a:t>PPRA – PROGRAMA DE PREVENÇÃO DE RISCOS AMBIENTAIS</a:t>
            </a:r>
          </a:p>
        </p:txBody>
      </p:sp>
      <p:sp>
        <p:nvSpPr>
          <p:cNvPr id="15363" name="Rectangle 2"/>
          <p:cNvSpPr txBox="1">
            <a:spLocks noChangeArrowheads="1"/>
          </p:cNvSpPr>
          <p:nvPr/>
        </p:nvSpPr>
        <p:spPr bwMode="auto">
          <a:xfrm>
            <a:off x="500034" y="1428736"/>
            <a:ext cx="8229600" cy="5214974"/>
          </a:xfrm>
          <a:prstGeom prst="rect">
            <a:avLst/>
          </a:prstGeom>
          <a:noFill/>
          <a:ln w="9525">
            <a:noFill/>
            <a:miter lim="800000"/>
            <a:headEnd/>
            <a:tailEnd/>
          </a:ln>
        </p:spPr>
        <p:txBody>
          <a:bodyPr anchor="ctr" anchorCtr="1"/>
          <a:lstStyle/>
          <a:p>
            <a:pPr algn="l"/>
            <a:endParaRPr lang="pt-BR" sz="2600" dirty="0" smtClean="0">
              <a:solidFill>
                <a:schemeClr val="bg1"/>
              </a:solidFill>
            </a:endParaRPr>
          </a:p>
          <a:p>
            <a:r>
              <a:rPr lang="pt-BR" sz="2600" dirty="0" smtClean="0">
                <a:solidFill>
                  <a:schemeClr val="bg1"/>
                </a:solidFill>
              </a:rPr>
              <a:t>O Programa de Prevenção de Riscos Ambientais deverá incluir as seguintes etapas:</a:t>
            </a:r>
          </a:p>
          <a:p>
            <a:r>
              <a:rPr lang="pt-BR" sz="2600" dirty="0" smtClean="0">
                <a:solidFill>
                  <a:schemeClr val="bg1"/>
                </a:solidFill>
              </a:rPr>
              <a:t>a) antecipação e reconhecimentos dos riscos;</a:t>
            </a:r>
          </a:p>
          <a:p>
            <a:r>
              <a:rPr lang="pt-BR" sz="2600" dirty="0" smtClean="0">
                <a:solidFill>
                  <a:schemeClr val="bg1"/>
                </a:solidFill>
              </a:rPr>
              <a:t>b) estabelecimento de prioridades e metas de avaliação e controle;</a:t>
            </a:r>
          </a:p>
          <a:p>
            <a:r>
              <a:rPr lang="pt-BR" sz="2600" dirty="0" smtClean="0">
                <a:solidFill>
                  <a:schemeClr val="bg1"/>
                </a:solidFill>
              </a:rPr>
              <a:t>c) avaliação dos riscos e da exposição dos trabalhadores;</a:t>
            </a:r>
          </a:p>
          <a:p>
            <a:r>
              <a:rPr lang="pt-BR" sz="2600" dirty="0" smtClean="0">
                <a:solidFill>
                  <a:schemeClr val="bg1"/>
                </a:solidFill>
              </a:rPr>
              <a:t>                d</a:t>
            </a:r>
            <a:r>
              <a:rPr lang="pt-BR" sz="2600" dirty="0" smtClean="0">
                <a:solidFill>
                  <a:schemeClr val="bg1"/>
                </a:solidFill>
              </a:rPr>
              <a:t>) implantação de medidas de controle e avaliação de sua eficácia;</a:t>
            </a:r>
          </a:p>
          <a:p>
            <a:r>
              <a:rPr lang="pt-BR" sz="2600" dirty="0" smtClean="0">
                <a:solidFill>
                  <a:schemeClr val="bg1"/>
                </a:solidFill>
              </a:rPr>
              <a:t>                      e</a:t>
            </a:r>
            <a:r>
              <a:rPr lang="pt-BR" sz="2600" dirty="0" smtClean="0">
                <a:solidFill>
                  <a:schemeClr val="bg1"/>
                </a:solidFill>
              </a:rPr>
              <a:t>) monitoramento da exposição aos riscos;</a:t>
            </a:r>
          </a:p>
          <a:p>
            <a:r>
              <a:rPr lang="pt-BR" sz="2600" dirty="0" smtClean="0">
                <a:solidFill>
                  <a:schemeClr val="bg1"/>
                </a:solidFill>
              </a:rPr>
              <a:t>                           f</a:t>
            </a:r>
            <a:r>
              <a:rPr lang="pt-BR" sz="2600" dirty="0" smtClean="0">
                <a:solidFill>
                  <a:schemeClr val="bg1"/>
                </a:solidFill>
              </a:rPr>
              <a:t>) registro e divulgação dos dados.</a:t>
            </a:r>
          </a:p>
          <a:p>
            <a:pPr algn="l"/>
            <a:endParaRPr lang="pt-BR" sz="2600" dirty="0">
              <a:solidFill>
                <a:schemeClr val="bg1"/>
              </a:solidFill>
            </a:endParaRPr>
          </a:p>
        </p:txBody>
      </p:sp>
    </p:spTree>
  </p:cSld>
  <p:clrMapOvr>
    <a:masterClrMapping/>
  </p:clrMapOvr>
  <p:transition spd="slow">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0375" y="277813"/>
            <a:ext cx="8229600" cy="1139825"/>
          </a:xfrm>
        </p:spPr>
        <p:txBody>
          <a:bodyPr/>
          <a:lstStyle/>
          <a:p>
            <a:pPr eaLnBrk="1" hangingPunct="1">
              <a:defRPr/>
            </a:pPr>
            <a:r>
              <a:rPr lang="pt-PT" sz="3200" dirty="0" smtClean="0">
                <a:solidFill>
                  <a:schemeClr val="bg1"/>
                </a:solidFill>
              </a:rPr>
              <a:t>PPRA – PROGRAMA DE PREVENÇÃO DE RISCOS AMBIENTAIS</a:t>
            </a:r>
          </a:p>
        </p:txBody>
      </p:sp>
      <p:sp>
        <p:nvSpPr>
          <p:cNvPr id="16387" name="Rectangle 2"/>
          <p:cNvSpPr txBox="1">
            <a:spLocks noChangeArrowheads="1"/>
          </p:cNvSpPr>
          <p:nvPr/>
        </p:nvSpPr>
        <p:spPr bwMode="auto">
          <a:xfrm>
            <a:off x="1115616" y="1268760"/>
            <a:ext cx="7509520" cy="4092922"/>
          </a:xfrm>
          <a:prstGeom prst="rect">
            <a:avLst/>
          </a:prstGeom>
          <a:noFill/>
          <a:ln w="9525">
            <a:noFill/>
            <a:miter lim="800000"/>
            <a:headEnd/>
            <a:tailEnd/>
          </a:ln>
        </p:spPr>
        <p:txBody>
          <a:bodyPr anchor="ctr" anchorCtr="1"/>
          <a:lstStyle/>
          <a:p>
            <a:pPr algn="l"/>
            <a:endParaRPr lang="pt-BR" sz="2800" dirty="0" smtClean="0">
              <a:solidFill>
                <a:schemeClr val="bg1"/>
              </a:solidFill>
            </a:endParaRPr>
          </a:p>
          <a:p>
            <a:pPr algn="l"/>
            <a:r>
              <a:rPr lang="pt-BR" sz="2800" dirty="0" smtClean="0">
                <a:solidFill>
                  <a:schemeClr val="bg1"/>
                </a:solidFill>
              </a:rPr>
              <a:t>O </a:t>
            </a:r>
            <a:r>
              <a:rPr lang="pt-BR" sz="2800" dirty="0">
                <a:solidFill>
                  <a:schemeClr val="bg1"/>
                </a:solidFill>
              </a:rPr>
              <a:t>QUE SÃO RISCOS AMBIENTAIS?</a:t>
            </a:r>
          </a:p>
          <a:p>
            <a:pPr algn="l"/>
            <a:endParaRPr lang="pt-BR" sz="2800" dirty="0">
              <a:solidFill>
                <a:schemeClr val="bg1"/>
              </a:solidFill>
            </a:endParaRPr>
          </a:p>
          <a:p>
            <a:pPr algn="l"/>
            <a:r>
              <a:rPr lang="pt-BR" sz="2800" dirty="0">
                <a:solidFill>
                  <a:schemeClr val="bg1"/>
                </a:solidFill>
              </a:rPr>
              <a:t>Consideram-se riscos ambientais os agentes físicos, </a:t>
            </a:r>
            <a:r>
              <a:rPr lang="pt-BR" sz="2800" dirty="0" smtClean="0">
                <a:solidFill>
                  <a:schemeClr val="bg1"/>
                </a:solidFill>
              </a:rPr>
              <a:t>químicos, biológicos, ergonômicos e de acidentes </a:t>
            </a:r>
            <a:r>
              <a:rPr lang="pt-BR" sz="2800" dirty="0">
                <a:solidFill>
                  <a:schemeClr val="bg1"/>
                </a:solidFill>
              </a:rPr>
              <a:t>existentes nos ambientes de trabalho que, em função de sua natureza, concentração ou intensidade e tempo de exposição, são capazes de causar danos à saúde do trabalhador.</a:t>
            </a:r>
          </a:p>
        </p:txBody>
      </p:sp>
    </p:spTree>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0375" y="277813"/>
            <a:ext cx="8229600" cy="1139825"/>
          </a:xfrm>
        </p:spPr>
        <p:txBody>
          <a:bodyPr/>
          <a:lstStyle/>
          <a:p>
            <a:pPr eaLnBrk="1" hangingPunct="1">
              <a:defRPr/>
            </a:pPr>
            <a:r>
              <a:rPr lang="pt-PT" sz="3200" dirty="0" smtClean="0">
                <a:solidFill>
                  <a:schemeClr val="bg1"/>
                </a:solidFill>
              </a:rPr>
              <a:t>PPRA – PROGRAMA DE PREVENÇÃO DE RISCOS AMBIENTAIS</a:t>
            </a:r>
          </a:p>
        </p:txBody>
      </p:sp>
      <p:sp>
        <p:nvSpPr>
          <p:cNvPr id="17411" name="Rectangle 2"/>
          <p:cNvSpPr txBox="1">
            <a:spLocks noChangeArrowheads="1"/>
          </p:cNvSpPr>
          <p:nvPr/>
        </p:nvSpPr>
        <p:spPr bwMode="auto">
          <a:xfrm>
            <a:off x="806896" y="1412776"/>
            <a:ext cx="8229600" cy="3384376"/>
          </a:xfrm>
          <a:prstGeom prst="rect">
            <a:avLst/>
          </a:prstGeom>
          <a:noFill/>
          <a:ln w="9525">
            <a:noFill/>
            <a:miter lim="800000"/>
            <a:headEnd/>
            <a:tailEnd/>
          </a:ln>
        </p:spPr>
        <p:txBody>
          <a:bodyPr anchor="ctr" anchorCtr="1"/>
          <a:lstStyle/>
          <a:p>
            <a:r>
              <a:rPr lang="pt-BR" sz="2800" dirty="0">
                <a:solidFill>
                  <a:schemeClr val="bg1"/>
                </a:solidFill>
              </a:rPr>
              <a:t>QUANDO DEVE SER FEITO?</a:t>
            </a:r>
          </a:p>
          <a:p>
            <a:endParaRPr lang="pt-BR" sz="2800" dirty="0">
              <a:solidFill>
                <a:schemeClr val="bg1"/>
              </a:solidFill>
            </a:endParaRPr>
          </a:p>
          <a:p>
            <a:r>
              <a:rPr lang="pt-BR" sz="2800" dirty="0">
                <a:solidFill>
                  <a:schemeClr val="bg1"/>
                </a:solidFill>
              </a:rPr>
              <a:t>Deverá ser efetuado, sempre que necessário e pelo menos uma vez ao ano, uma análise global do PPRA para avaliação do seu desenvolvimento e realização dos ajustes necessários e estabelecimento de novas metas e prioridades.</a:t>
            </a:r>
          </a:p>
        </p:txBody>
      </p:sp>
    </p:spTree>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0"/>
            <a:ext cx="8229600" cy="1139825"/>
          </a:xfrm>
        </p:spPr>
        <p:txBody>
          <a:bodyPr/>
          <a:lstStyle/>
          <a:p>
            <a:pPr eaLnBrk="1" hangingPunct="1">
              <a:defRPr/>
            </a:pPr>
            <a:r>
              <a:rPr lang="pt-PT" dirty="0" smtClean="0">
                <a:solidFill>
                  <a:schemeClr val="bg1"/>
                </a:solidFill>
              </a:rPr>
              <a:t>Mapa de Riscos</a:t>
            </a:r>
          </a:p>
        </p:txBody>
      </p:sp>
      <p:sp>
        <p:nvSpPr>
          <p:cNvPr id="4" name="Rectangle 2"/>
          <p:cNvSpPr txBox="1">
            <a:spLocks noChangeArrowheads="1"/>
          </p:cNvSpPr>
          <p:nvPr/>
        </p:nvSpPr>
        <p:spPr bwMode="auto">
          <a:xfrm>
            <a:off x="468313" y="1125538"/>
            <a:ext cx="8229600" cy="5543550"/>
          </a:xfrm>
          <a:prstGeom prst="rect">
            <a:avLst/>
          </a:prstGeom>
          <a:noFill/>
          <a:ln w="9525">
            <a:noFill/>
            <a:miter lim="800000"/>
            <a:headEnd/>
            <a:tailEnd/>
          </a:ln>
          <a:effectLst/>
        </p:spPr>
        <p:txBody>
          <a:bodyPr anchor="ctr" anchorCtr="1"/>
          <a:lstStyle/>
          <a:p>
            <a:pPr>
              <a:defRPr/>
            </a:pPr>
            <a:endParaRPr lang="pt-BR" sz="2600" b="1" dirty="0">
              <a:solidFill>
                <a:schemeClr val="bg1"/>
              </a:solidFill>
            </a:endParaRPr>
          </a:p>
          <a:p>
            <a:pPr>
              <a:defRPr/>
            </a:pPr>
            <a:r>
              <a:rPr lang="pt-BR" sz="2600" b="1" dirty="0">
                <a:solidFill>
                  <a:schemeClr val="bg1"/>
                </a:solidFill>
              </a:rPr>
              <a:t>DEFINIÇÃO</a:t>
            </a:r>
          </a:p>
          <a:p>
            <a:pPr>
              <a:defRPr/>
            </a:pPr>
            <a:endParaRPr lang="pt-BR" sz="2600" b="1" dirty="0">
              <a:solidFill>
                <a:schemeClr val="bg1"/>
              </a:solidFill>
            </a:endParaRPr>
          </a:p>
          <a:p>
            <a:pPr>
              <a:defRPr/>
            </a:pPr>
            <a:r>
              <a:rPr lang="pt-BR" sz="2600" b="1" dirty="0">
                <a:solidFill>
                  <a:schemeClr val="bg1"/>
                </a:solidFill>
              </a:rPr>
              <a:t>Mapa de Risco é uma representação referente aos riscos presentes no ambiente de trabalho.</a:t>
            </a:r>
          </a:p>
          <a:p>
            <a:pPr>
              <a:defRPr/>
            </a:pPr>
            <a:endParaRPr lang="pt-BR" sz="2600" dirty="0">
              <a:solidFill>
                <a:schemeClr val="bg1"/>
              </a:solidFill>
            </a:endParaRPr>
          </a:p>
          <a:p>
            <a:pPr>
              <a:defRPr/>
            </a:pPr>
            <a:r>
              <a:rPr lang="pt-BR" sz="2600" dirty="0">
                <a:solidFill>
                  <a:schemeClr val="bg1"/>
                </a:solidFill>
              </a:rPr>
              <a:t>É apresentado graficamente de acordo com o layout do local analisado através de círculos de cores diferentes, de acordo o nível dos riscos e com as cores correspondentes a eles.</a:t>
            </a:r>
          </a:p>
          <a:p>
            <a:pPr>
              <a:defRPr/>
            </a:pPr>
            <a:endParaRPr lang="pt-BR" sz="2600" dirty="0">
              <a:solidFill>
                <a:schemeClr val="bg1"/>
              </a:solidFill>
            </a:endParaRPr>
          </a:p>
          <a:p>
            <a:pPr>
              <a:defRPr/>
            </a:pPr>
            <a:r>
              <a:rPr lang="pt-BR" sz="2600" dirty="0">
                <a:solidFill>
                  <a:schemeClr val="bg1"/>
                </a:solidFill>
              </a:rPr>
              <a:t>O tamanho dos círculos varia de acordo com o tamanho do risco no local sendo, riscos: pequeno, médio e grande. </a:t>
            </a:r>
          </a:p>
          <a:p>
            <a:pPr>
              <a:defRPr/>
            </a:pPr>
            <a:endParaRPr lang="pt-PT" sz="2600" kern="0" dirty="0">
              <a:solidFill>
                <a:schemeClr val="bg1"/>
              </a:solidFill>
              <a:effectLst>
                <a:outerShdw blurRad="38100" dist="38100" dir="2700000" algn="tl">
                  <a:srgbClr val="FFFFFF"/>
                </a:outerShdw>
              </a:effectLst>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0"/>
            <a:ext cx="8229600" cy="1139825"/>
          </a:xfrm>
        </p:spPr>
        <p:txBody>
          <a:bodyPr/>
          <a:lstStyle/>
          <a:p>
            <a:pPr eaLnBrk="1" hangingPunct="1">
              <a:defRPr/>
            </a:pPr>
            <a:r>
              <a:rPr lang="pt-PT" dirty="0" smtClean="0">
                <a:solidFill>
                  <a:schemeClr val="bg1"/>
                </a:solidFill>
              </a:rPr>
              <a:t>Mapa de Riscos</a:t>
            </a:r>
          </a:p>
        </p:txBody>
      </p:sp>
      <p:sp>
        <p:nvSpPr>
          <p:cNvPr id="4" name="Rectangle 2"/>
          <p:cNvSpPr txBox="1">
            <a:spLocks noChangeArrowheads="1"/>
          </p:cNvSpPr>
          <p:nvPr/>
        </p:nvSpPr>
        <p:spPr bwMode="auto">
          <a:xfrm>
            <a:off x="468313" y="1268413"/>
            <a:ext cx="8229600" cy="5589587"/>
          </a:xfrm>
          <a:prstGeom prst="rect">
            <a:avLst/>
          </a:prstGeom>
          <a:noFill/>
          <a:ln w="9525">
            <a:noFill/>
            <a:miter lim="800000"/>
            <a:headEnd/>
            <a:tailEnd/>
          </a:ln>
          <a:effectLst/>
        </p:spPr>
        <p:txBody>
          <a:bodyPr anchor="ctr" anchorCtr="1"/>
          <a:lstStyle/>
          <a:p>
            <a:pPr>
              <a:defRPr/>
            </a:pPr>
            <a:r>
              <a:rPr lang="pt-BR" sz="2400" b="1" dirty="0">
                <a:solidFill>
                  <a:schemeClr val="bg1"/>
                </a:solidFill>
              </a:rPr>
              <a:t>OBJETIVO</a:t>
            </a:r>
          </a:p>
          <a:p>
            <a:pPr>
              <a:defRPr/>
            </a:pPr>
            <a:r>
              <a:rPr lang="pt-BR" sz="2400" b="1" dirty="0" smtClean="0">
                <a:solidFill>
                  <a:schemeClr val="bg1"/>
                </a:solidFill>
              </a:rPr>
              <a:t>Mostrar </a:t>
            </a:r>
            <a:r>
              <a:rPr lang="pt-BR" sz="2400" b="1" dirty="0">
                <a:solidFill>
                  <a:schemeClr val="bg1"/>
                </a:solidFill>
              </a:rPr>
              <a:t>os riscos presentes no ambiente de trabalho</a:t>
            </a:r>
            <a:r>
              <a:rPr lang="pt-BR" sz="2400" dirty="0">
                <a:solidFill>
                  <a:schemeClr val="bg1"/>
                </a:solidFill>
              </a:rPr>
              <a:t>, fazendo um diagnóstico da situação da empresa ou do setor analisado, como também para determinar medidas de prevenção ou anulação dos referidos riscos.</a:t>
            </a:r>
          </a:p>
          <a:p>
            <a:pPr>
              <a:defRPr/>
            </a:pPr>
            <a:endParaRPr lang="pt-BR" sz="2400" dirty="0">
              <a:solidFill>
                <a:schemeClr val="bg1"/>
              </a:solidFill>
            </a:endParaRPr>
          </a:p>
          <a:p>
            <a:pPr>
              <a:defRPr/>
            </a:pPr>
            <a:r>
              <a:rPr lang="pt-BR" sz="2400" dirty="0">
                <a:solidFill>
                  <a:schemeClr val="bg1"/>
                </a:solidFill>
              </a:rPr>
              <a:t>O Mapa de Risco visa também estimular as ações de prevenção de acidentes de trabalho e doenças ocupacionais na empresa.</a:t>
            </a:r>
          </a:p>
          <a:p>
            <a:pPr>
              <a:defRPr/>
            </a:pPr>
            <a:endParaRPr lang="pt-BR" sz="2400" dirty="0">
              <a:solidFill>
                <a:schemeClr val="bg1"/>
              </a:solidFill>
            </a:endParaRPr>
          </a:p>
          <a:p>
            <a:pPr>
              <a:defRPr/>
            </a:pPr>
            <a:r>
              <a:rPr lang="pt-BR" sz="2400" dirty="0" smtClean="0">
                <a:solidFill>
                  <a:schemeClr val="bg1"/>
                </a:solidFill>
              </a:rPr>
              <a:t>	Visa </a:t>
            </a:r>
            <a:r>
              <a:rPr lang="pt-BR" sz="2400" dirty="0">
                <a:solidFill>
                  <a:schemeClr val="bg1"/>
                </a:solidFill>
              </a:rPr>
              <a:t>estimular a conscientização, fazendo com que </a:t>
            </a:r>
            <a:endParaRPr lang="pt-BR" sz="2400" dirty="0" smtClean="0">
              <a:solidFill>
                <a:schemeClr val="bg1"/>
              </a:solidFill>
            </a:endParaRPr>
          </a:p>
          <a:p>
            <a:pPr>
              <a:defRPr/>
            </a:pPr>
            <a:r>
              <a:rPr lang="pt-BR" sz="2400" dirty="0" smtClean="0">
                <a:solidFill>
                  <a:schemeClr val="bg1"/>
                </a:solidFill>
              </a:rPr>
              <a:t>	       após </a:t>
            </a:r>
            <a:r>
              <a:rPr lang="pt-BR" sz="2400" dirty="0">
                <a:solidFill>
                  <a:schemeClr val="bg1"/>
                </a:solidFill>
              </a:rPr>
              <a:t>o conhecimento dos riscos os funcionários </a:t>
            </a:r>
            <a:r>
              <a:rPr lang="pt-BR" sz="2400" dirty="0" smtClean="0">
                <a:solidFill>
                  <a:schemeClr val="bg1"/>
                </a:solidFill>
              </a:rPr>
              <a:t>	           passem </a:t>
            </a:r>
            <a:r>
              <a:rPr lang="pt-BR" sz="2400" dirty="0">
                <a:solidFill>
                  <a:schemeClr val="bg1"/>
                </a:solidFill>
              </a:rPr>
              <a:t>a serem mais zelosos pela própria segurança. </a:t>
            </a:r>
            <a:endParaRPr lang="pt-PT" sz="2400" kern="0" dirty="0">
              <a:solidFill>
                <a:schemeClr val="bg1"/>
              </a:solidFill>
              <a:effectLst>
                <a:outerShdw blurRad="38100" dist="38100" dir="2700000" algn="tl">
                  <a:srgbClr val="FFFFFF"/>
                </a:outerShdw>
              </a:effectLst>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0"/>
            <a:ext cx="8229600" cy="1139825"/>
          </a:xfrm>
        </p:spPr>
        <p:txBody>
          <a:bodyPr/>
          <a:lstStyle/>
          <a:p>
            <a:pPr eaLnBrk="1" hangingPunct="1">
              <a:defRPr/>
            </a:pPr>
            <a:r>
              <a:rPr lang="pt-PT" dirty="0" smtClean="0">
                <a:solidFill>
                  <a:schemeClr val="bg1"/>
                </a:solidFill>
              </a:rPr>
              <a:t>Mapa de Riscos</a:t>
            </a:r>
          </a:p>
        </p:txBody>
      </p:sp>
      <p:sp>
        <p:nvSpPr>
          <p:cNvPr id="20483" name="Rectangle 2"/>
          <p:cNvSpPr txBox="1">
            <a:spLocks noChangeArrowheads="1"/>
          </p:cNvSpPr>
          <p:nvPr/>
        </p:nvSpPr>
        <p:spPr bwMode="auto">
          <a:xfrm>
            <a:off x="468313" y="1125538"/>
            <a:ext cx="8229600" cy="5543550"/>
          </a:xfrm>
          <a:prstGeom prst="rect">
            <a:avLst/>
          </a:prstGeom>
          <a:noFill/>
          <a:ln w="9525">
            <a:noFill/>
            <a:miter lim="800000"/>
            <a:headEnd/>
            <a:tailEnd/>
          </a:ln>
        </p:spPr>
        <p:txBody>
          <a:bodyPr anchor="ctr" anchorCtr="1"/>
          <a:lstStyle/>
          <a:p>
            <a:endParaRPr lang="pt-BR" sz="2400" b="1" dirty="0">
              <a:solidFill>
                <a:schemeClr val="bg1"/>
              </a:solidFill>
            </a:endParaRPr>
          </a:p>
          <a:p>
            <a:r>
              <a:rPr lang="pt-BR" sz="2400" b="1" dirty="0">
                <a:solidFill>
                  <a:schemeClr val="bg1"/>
                </a:solidFill>
              </a:rPr>
              <a:t>Quem elabora o Mapa de Risco</a:t>
            </a:r>
          </a:p>
          <a:p>
            <a:endParaRPr lang="pt-BR" sz="2400" dirty="0">
              <a:solidFill>
                <a:schemeClr val="bg1"/>
              </a:solidFill>
            </a:endParaRPr>
          </a:p>
          <a:p>
            <a:r>
              <a:rPr lang="pt-BR" sz="2400" dirty="0" smtClean="0">
                <a:solidFill>
                  <a:schemeClr val="bg1"/>
                </a:solidFill>
              </a:rPr>
              <a:t>De acordo com a NR 5, item 5.16, a </a:t>
            </a:r>
            <a:r>
              <a:rPr lang="pt-BR" sz="2400" dirty="0">
                <a:solidFill>
                  <a:schemeClr val="bg1"/>
                </a:solidFill>
              </a:rPr>
              <a:t>elaboração do Mapa de Risco é de responsabilidade da CIPA em parceria com o SESMT. </a:t>
            </a:r>
          </a:p>
          <a:p>
            <a:endParaRPr lang="pt-BR" sz="2400" dirty="0">
              <a:solidFill>
                <a:schemeClr val="bg1"/>
              </a:solidFill>
            </a:endParaRPr>
          </a:p>
          <a:p>
            <a:r>
              <a:rPr lang="pt-BR" sz="2400" dirty="0">
                <a:solidFill>
                  <a:schemeClr val="bg1"/>
                </a:solidFill>
              </a:rPr>
              <a:t>Mesmo quando não for feito em parceria, o nome da CIPA deverá constar no documento para que seja cumprido o item da NR mostrado acima. </a:t>
            </a:r>
          </a:p>
          <a:p>
            <a:endParaRPr lang="pt-BR" sz="2400" dirty="0">
              <a:solidFill>
                <a:schemeClr val="bg1"/>
              </a:solidFill>
            </a:endParaRPr>
          </a:p>
          <a:p>
            <a:r>
              <a:rPr lang="pt-BR" sz="2400" dirty="0" smtClean="0">
                <a:solidFill>
                  <a:schemeClr val="bg1"/>
                </a:solidFill>
              </a:rPr>
              <a:t>	O </a:t>
            </a:r>
            <a:r>
              <a:rPr lang="pt-BR" sz="2400" dirty="0">
                <a:solidFill>
                  <a:schemeClr val="bg1"/>
                </a:solidFill>
              </a:rPr>
              <a:t>Mapa de Risco pode ser completo, ou </a:t>
            </a:r>
            <a:r>
              <a:rPr lang="pt-BR" sz="2400" dirty="0" smtClean="0">
                <a:solidFill>
                  <a:schemeClr val="bg1"/>
                </a:solidFill>
              </a:rPr>
              <a:t>seja, 	             </a:t>
            </a:r>
          </a:p>
          <a:p>
            <a:r>
              <a:rPr lang="pt-BR" sz="2400" dirty="0" smtClean="0">
                <a:solidFill>
                  <a:schemeClr val="bg1"/>
                </a:solidFill>
              </a:rPr>
              <a:t>                  mapear de </a:t>
            </a:r>
            <a:r>
              <a:rPr lang="pt-BR" sz="2400" dirty="0">
                <a:solidFill>
                  <a:schemeClr val="bg1"/>
                </a:solidFill>
              </a:rPr>
              <a:t>uma só vez todos os setores da </a:t>
            </a:r>
            <a:r>
              <a:rPr lang="pt-BR" sz="2400" dirty="0" smtClean="0">
                <a:solidFill>
                  <a:schemeClr val="bg1"/>
                </a:solidFill>
              </a:rPr>
              <a:t>      </a:t>
            </a:r>
          </a:p>
          <a:p>
            <a:r>
              <a:rPr lang="pt-BR" sz="2400" dirty="0" smtClean="0">
                <a:solidFill>
                  <a:schemeClr val="bg1"/>
                </a:solidFill>
              </a:rPr>
              <a:t>                      empresa </a:t>
            </a:r>
            <a:r>
              <a:rPr lang="pt-BR" sz="2400" dirty="0">
                <a:solidFill>
                  <a:schemeClr val="bg1"/>
                </a:solidFill>
              </a:rPr>
              <a:t>ou pode feito por setor.</a:t>
            </a:r>
          </a:p>
        </p:txBody>
      </p:sp>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773363" y="4292600"/>
            <a:ext cx="18032413" cy="1465263"/>
          </a:xfrm>
          <a:prstGeom prst="rect">
            <a:avLst/>
          </a:prstGeom>
          <a:noFill/>
          <a:ln w="9525">
            <a:noFill/>
            <a:miter lim="800000"/>
            <a:headEnd/>
            <a:tailEnd/>
          </a:ln>
        </p:spPr>
        <p:txBody>
          <a:bodyPr anchor="ctr">
            <a:spAutoFit/>
          </a:bodyPr>
          <a:lstStyle/>
          <a:p>
            <a:endParaRPr lang="pt-PT">
              <a:latin typeface="Tahoma" pitchFamily="34" charset="0"/>
            </a:endParaRPr>
          </a:p>
          <a:p>
            <a:endParaRPr lang="pt-PT">
              <a:latin typeface="Tahoma" pitchFamily="34" charset="0"/>
            </a:endParaRPr>
          </a:p>
          <a:p>
            <a:endParaRPr lang="pt-PT">
              <a:latin typeface="Tahoma" pitchFamily="34" charset="0"/>
            </a:endParaRPr>
          </a:p>
          <a:p>
            <a:endParaRPr lang="pt-PT">
              <a:latin typeface="Tahoma" pitchFamily="34" charset="0"/>
            </a:endParaRPr>
          </a:p>
          <a:p>
            <a:endParaRPr lang="pt-PT"/>
          </a:p>
        </p:txBody>
      </p:sp>
      <p:sp>
        <p:nvSpPr>
          <p:cNvPr id="4099" name="Rectangle 10"/>
          <p:cNvSpPr>
            <a:spLocks noChangeArrowheads="1"/>
          </p:cNvSpPr>
          <p:nvPr/>
        </p:nvSpPr>
        <p:spPr bwMode="auto">
          <a:xfrm>
            <a:off x="-3492500" y="2781300"/>
            <a:ext cx="18032413" cy="184150"/>
          </a:xfrm>
          <a:prstGeom prst="rect">
            <a:avLst/>
          </a:prstGeom>
          <a:noFill/>
          <a:ln w="9525">
            <a:noFill/>
            <a:miter lim="800000"/>
            <a:headEnd/>
            <a:tailEnd/>
          </a:ln>
        </p:spPr>
        <p:txBody>
          <a:bodyPr anchor="ctr">
            <a:spAutoFit/>
          </a:bodyPr>
          <a:lstStyle/>
          <a:p>
            <a:endParaRPr lang="pt-BR" sz="600"/>
          </a:p>
        </p:txBody>
      </p:sp>
      <p:sp>
        <p:nvSpPr>
          <p:cNvPr id="4100" name="Text Box 11"/>
          <p:cNvSpPr txBox="1">
            <a:spLocks noChangeArrowheads="1"/>
          </p:cNvSpPr>
          <p:nvPr/>
        </p:nvSpPr>
        <p:spPr bwMode="auto">
          <a:xfrm>
            <a:off x="539750" y="4508500"/>
            <a:ext cx="5327650" cy="366713"/>
          </a:xfrm>
          <a:prstGeom prst="rect">
            <a:avLst/>
          </a:prstGeom>
          <a:noFill/>
          <a:ln w="9525">
            <a:noFill/>
            <a:miter lim="800000"/>
            <a:headEnd/>
            <a:tailEnd/>
          </a:ln>
        </p:spPr>
        <p:txBody>
          <a:bodyPr>
            <a:spAutoFit/>
          </a:bodyPr>
          <a:lstStyle/>
          <a:p>
            <a:endParaRPr lang="pt-BR">
              <a:latin typeface="Tahoma" pitchFamily="34" charset="0"/>
            </a:endParaRPr>
          </a:p>
        </p:txBody>
      </p:sp>
      <p:sp>
        <p:nvSpPr>
          <p:cNvPr id="4101" name="Text Box 12"/>
          <p:cNvSpPr txBox="1">
            <a:spLocks noChangeArrowheads="1"/>
          </p:cNvSpPr>
          <p:nvPr/>
        </p:nvSpPr>
        <p:spPr bwMode="auto">
          <a:xfrm>
            <a:off x="3276600" y="2492375"/>
            <a:ext cx="3816350" cy="366713"/>
          </a:xfrm>
          <a:prstGeom prst="rect">
            <a:avLst/>
          </a:prstGeom>
          <a:noFill/>
          <a:ln w="9525">
            <a:noFill/>
            <a:miter lim="800000"/>
            <a:headEnd/>
            <a:tailEnd/>
          </a:ln>
        </p:spPr>
        <p:txBody>
          <a:bodyPr>
            <a:spAutoFit/>
          </a:bodyPr>
          <a:lstStyle/>
          <a:p>
            <a:endParaRPr lang="pt-BR">
              <a:latin typeface="Tahoma" pitchFamily="34" charset="0"/>
            </a:endParaRPr>
          </a:p>
        </p:txBody>
      </p:sp>
      <p:sp>
        <p:nvSpPr>
          <p:cNvPr id="4102" name="Text Box 13"/>
          <p:cNvSpPr txBox="1">
            <a:spLocks noChangeArrowheads="1"/>
          </p:cNvSpPr>
          <p:nvPr/>
        </p:nvSpPr>
        <p:spPr bwMode="auto">
          <a:xfrm>
            <a:off x="395288" y="476250"/>
            <a:ext cx="8569325" cy="3877985"/>
          </a:xfrm>
          <a:prstGeom prst="rect">
            <a:avLst/>
          </a:prstGeom>
          <a:noFill/>
          <a:ln w="9525">
            <a:noFill/>
            <a:miter lim="800000"/>
            <a:headEnd/>
            <a:tailEnd/>
          </a:ln>
        </p:spPr>
        <p:txBody>
          <a:bodyPr>
            <a:spAutoFit/>
          </a:bodyPr>
          <a:lstStyle/>
          <a:p>
            <a:pPr algn="l"/>
            <a:r>
              <a:rPr lang="pt-PT" sz="3000" dirty="0" smtClean="0">
                <a:solidFill>
                  <a:schemeClr val="bg1"/>
                </a:solidFill>
                <a:latin typeface="Tahoma" pitchFamily="34" charset="0"/>
              </a:rPr>
              <a:t>OBJETIVOS</a:t>
            </a:r>
          </a:p>
          <a:p>
            <a:pPr algn="l"/>
            <a:endParaRPr lang="pt-PT" sz="2400" dirty="0">
              <a:solidFill>
                <a:schemeClr val="bg1"/>
              </a:solidFill>
              <a:latin typeface="Tahoma" pitchFamily="34" charset="0"/>
            </a:endParaRPr>
          </a:p>
          <a:p>
            <a:pPr lvl="1" algn="l">
              <a:buFontTx/>
              <a:buChar char="•"/>
            </a:pPr>
            <a:r>
              <a:rPr lang="pt-PT" sz="2400" dirty="0">
                <a:solidFill>
                  <a:schemeClr val="bg1"/>
                </a:solidFill>
                <a:latin typeface="Tahoma" pitchFamily="34" charset="0"/>
              </a:rPr>
              <a:t>  Maior prevenção de acidentes de trabalho e doenças profissionais.</a:t>
            </a:r>
          </a:p>
          <a:p>
            <a:pPr lvl="1" algn="l"/>
            <a:endParaRPr lang="pt-PT" sz="2400" dirty="0">
              <a:solidFill>
                <a:schemeClr val="bg1"/>
              </a:solidFill>
              <a:latin typeface="Tahoma" pitchFamily="34" charset="0"/>
            </a:endParaRPr>
          </a:p>
          <a:p>
            <a:pPr lvl="1" algn="l">
              <a:buFontTx/>
              <a:buChar char="•"/>
            </a:pPr>
            <a:r>
              <a:rPr lang="pt-PT" sz="2400" dirty="0">
                <a:solidFill>
                  <a:schemeClr val="bg1"/>
                </a:solidFill>
                <a:latin typeface="Tahoma" pitchFamily="34" charset="0"/>
              </a:rPr>
              <a:t>  Aumentar o estado de conforto das pessoas no trabalho.</a:t>
            </a:r>
          </a:p>
          <a:p>
            <a:pPr lvl="1" algn="l"/>
            <a:endParaRPr lang="pt-PT" sz="2400" dirty="0">
              <a:solidFill>
                <a:schemeClr val="bg1"/>
              </a:solidFill>
              <a:latin typeface="Tahoma" pitchFamily="34" charset="0"/>
            </a:endParaRPr>
          </a:p>
          <a:p>
            <a:pPr lvl="1" algn="l">
              <a:buFontTx/>
              <a:buChar char="•"/>
            </a:pPr>
            <a:r>
              <a:rPr lang="pt-PT" sz="2400" dirty="0">
                <a:solidFill>
                  <a:schemeClr val="bg1"/>
                </a:solidFill>
                <a:latin typeface="Tahoma" pitchFamily="34" charset="0"/>
              </a:rPr>
              <a:t>  Desenvolver </a:t>
            </a:r>
            <a:r>
              <a:rPr lang="pt-PT" sz="2400" dirty="0" smtClean="0">
                <a:solidFill>
                  <a:schemeClr val="bg1"/>
                </a:solidFill>
                <a:latin typeface="Tahoma" pitchFamily="34" charset="0"/>
              </a:rPr>
              <a:t>na </a:t>
            </a:r>
            <a:r>
              <a:rPr lang="pt-PT" sz="2400" dirty="0">
                <a:solidFill>
                  <a:schemeClr val="bg1"/>
                </a:solidFill>
                <a:latin typeface="Tahoma" pitchFamily="34" charset="0"/>
              </a:rPr>
              <a:t>população trabalhadora a consciência e a </a:t>
            </a:r>
            <a:r>
              <a:rPr lang="pt-PT" sz="2400" dirty="0" smtClean="0">
                <a:solidFill>
                  <a:schemeClr val="bg1"/>
                </a:solidFill>
                <a:latin typeface="Tahoma" pitchFamily="34" charset="0"/>
              </a:rPr>
              <a:t>exigência </a:t>
            </a:r>
            <a:r>
              <a:rPr lang="pt-PT" sz="2400" dirty="0">
                <a:solidFill>
                  <a:schemeClr val="bg1"/>
                </a:solidFill>
                <a:latin typeface="Tahoma" pitchFamily="34" charset="0"/>
              </a:rPr>
              <a:t>de condições de trabalho dignas.</a:t>
            </a:r>
          </a:p>
        </p:txBody>
      </p:sp>
    </p:spTree>
    <p:custDataLst>
      <p:tags r:id="rId1"/>
    </p:custDataLst>
  </p:cSld>
  <p:clrMapOvr>
    <a:masterClrMapping/>
  </p:clrMapOvr>
  <p:transition spd="slow">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7544" y="0"/>
            <a:ext cx="8229600" cy="896417"/>
          </a:xfrm>
        </p:spPr>
        <p:txBody>
          <a:bodyPr/>
          <a:lstStyle/>
          <a:p>
            <a:pPr eaLnBrk="1" hangingPunct="1">
              <a:defRPr/>
            </a:pPr>
            <a:r>
              <a:rPr lang="pt-PT" dirty="0" smtClean="0">
                <a:solidFill>
                  <a:schemeClr val="bg1"/>
                </a:solidFill>
              </a:rPr>
              <a:t>Mapa de Riscos</a:t>
            </a:r>
          </a:p>
        </p:txBody>
      </p:sp>
      <p:sp>
        <p:nvSpPr>
          <p:cNvPr id="4" name="Rectangle 2"/>
          <p:cNvSpPr txBox="1">
            <a:spLocks noChangeArrowheads="1"/>
          </p:cNvSpPr>
          <p:nvPr/>
        </p:nvSpPr>
        <p:spPr bwMode="auto">
          <a:xfrm>
            <a:off x="395536" y="692696"/>
            <a:ext cx="8229600" cy="4896544"/>
          </a:xfrm>
          <a:prstGeom prst="rect">
            <a:avLst/>
          </a:prstGeom>
          <a:noFill/>
          <a:ln w="9525">
            <a:noFill/>
            <a:miter lim="800000"/>
            <a:headEnd/>
            <a:tailEnd/>
          </a:ln>
          <a:effectLst/>
        </p:spPr>
        <p:txBody>
          <a:bodyPr anchor="ctr" anchorCtr="1"/>
          <a:lstStyle/>
          <a:p>
            <a:pPr>
              <a:defRPr/>
            </a:pPr>
            <a:r>
              <a:rPr lang="pt-BR" sz="2800" b="1" dirty="0" smtClean="0">
                <a:solidFill>
                  <a:schemeClr val="bg1"/>
                </a:solidFill>
              </a:rPr>
              <a:t>Todas </a:t>
            </a:r>
            <a:r>
              <a:rPr lang="pt-BR" sz="2800" b="1" dirty="0">
                <a:solidFill>
                  <a:schemeClr val="bg1"/>
                </a:solidFill>
              </a:rPr>
              <a:t>as Empresas precisam ter Mapa de Risco?</a:t>
            </a:r>
          </a:p>
          <a:p>
            <a:pPr>
              <a:defRPr/>
            </a:pPr>
            <a:endParaRPr lang="pt-BR" sz="2800" dirty="0">
              <a:solidFill>
                <a:schemeClr val="bg1"/>
              </a:solidFill>
            </a:endParaRPr>
          </a:p>
          <a:p>
            <a:pPr>
              <a:defRPr/>
            </a:pPr>
            <a:r>
              <a:rPr lang="pt-BR" sz="2800" dirty="0">
                <a:solidFill>
                  <a:schemeClr val="bg1"/>
                </a:solidFill>
              </a:rPr>
              <a:t>Sim. Se tiver risco tem que ter Mapa de Risco.</a:t>
            </a:r>
          </a:p>
          <a:p>
            <a:pPr>
              <a:defRPr/>
            </a:pPr>
            <a:r>
              <a:rPr lang="pt-BR" sz="2800" dirty="0">
                <a:solidFill>
                  <a:schemeClr val="bg1"/>
                </a:solidFill>
              </a:rPr>
              <a:t>Não importa o tamanho da empresa, quantidade de funcionários e nem mesmo o segmento. Todas devem ter.</a:t>
            </a:r>
          </a:p>
          <a:p>
            <a:pPr>
              <a:defRPr/>
            </a:pPr>
            <a:endParaRPr lang="pt-BR" sz="2800" dirty="0">
              <a:solidFill>
                <a:schemeClr val="bg1"/>
              </a:solidFill>
            </a:endParaRPr>
          </a:p>
          <a:p>
            <a:pPr>
              <a:defRPr/>
            </a:pPr>
            <a:r>
              <a:rPr lang="pt-BR" sz="2800" dirty="0" smtClean="0">
                <a:solidFill>
                  <a:schemeClr val="bg1"/>
                </a:solidFill>
              </a:rPr>
              <a:t>	Se </a:t>
            </a:r>
            <a:r>
              <a:rPr lang="pt-BR" sz="2800" dirty="0">
                <a:solidFill>
                  <a:schemeClr val="bg1"/>
                </a:solidFill>
              </a:rPr>
              <a:t>o Mapa de Risco está coberto pela lei </a:t>
            </a:r>
            <a:endParaRPr lang="pt-BR" sz="2800" dirty="0" smtClean="0">
              <a:solidFill>
                <a:schemeClr val="bg1"/>
              </a:solidFill>
            </a:endParaRPr>
          </a:p>
          <a:p>
            <a:pPr>
              <a:defRPr/>
            </a:pPr>
            <a:r>
              <a:rPr lang="pt-BR" sz="2800" dirty="0" smtClean="0">
                <a:solidFill>
                  <a:schemeClr val="bg1"/>
                </a:solidFill>
              </a:rPr>
              <a:t>	6.514 </a:t>
            </a:r>
            <a:r>
              <a:rPr lang="pt-BR" sz="2800" dirty="0">
                <a:solidFill>
                  <a:schemeClr val="bg1"/>
                </a:solidFill>
              </a:rPr>
              <a:t>na NR 5.16, a falta do mesmo </a:t>
            </a:r>
            <a:endParaRPr lang="pt-BR" sz="2800" dirty="0" smtClean="0">
              <a:solidFill>
                <a:schemeClr val="bg1"/>
              </a:solidFill>
            </a:endParaRPr>
          </a:p>
          <a:p>
            <a:pPr>
              <a:defRPr/>
            </a:pPr>
            <a:r>
              <a:rPr lang="pt-BR" sz="2800" dirty="0" smtClean="0">
                <a:solidFill>
                  <a:schemeClr val="bg1"/>
                </a:solidFill>
              </a:rPr>
              <a:t>	implicará </a:t>
            </a:r>
            <a:r>
              <a:rPr lang="pt-BR" sz="2800" dirty="0">
                <a:solidFill>
                  <a:schemeClr val="bg1"/>
                </a:solidFill>
              </a:rPr>
              <a:t>em punição para a empresa. </a:t>
            </a:r>
            <a:endParaRPr lang="pt-PT" sz="2600" kern="0" dirty="0">
              <a:solidFill>
                <a:schemeClr val="bg1"/>
              </a:solidFill>
              <a:effectLst>
                <a:outerShdw blurRad="38100" dist="38100" dir="2700000" algn="tl">
                  <a:srgbClr val="FFFFFF"/>
                </a:outerShdw>
              </a:effectLst>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0"/>
            <a:ext cx="8229600" cy="1139825"/>
          </a:xfrm>
        </p:spPr>
        <p:txBody>
          <a:bodyPr/>
          <a:lstStyle/>
          <a:p>
            <a:pPr eaLnBrk="1" hangingPunct="1">
              <a:defRPr/>
            </a:pPr>
            <a:r>
              <a:rPr lang="pt-PT" dirty="0" smtClean="0">
                <a:solidFill>
                  <a:schemeClr val="bg1"/>
                </a:solidFill>
              </a:rPr>
              <a:t>Mapa de Riscos</a:t>
            </a:r>
          </a:p>
        </p:txBody>
      </p:sp>
      <p:sp>
        <p:nvSpPr>
          <p:cNvPr id="4" name="Rectangle 2"/>
          <p:cNvSpPr txBox="1">
            <a:spLocks noChangeArrowheads="1"/>
          </p:cNvSpPr>
          <p:nvPr/>
        </p:nvSpPr>
        <p:spPr bwMode="auto">
          <a:xfrm>
            <a:off x="468313" y="1125538"/>
            <a:ext cx="8229600" cy="5543550"/>
          </a:xfrm>
          <a:prstGeom prst="rect">
            <a:avLst/>
          </a:prstGeom>
          <a:noFill/>
          <a:ln w="9525">
            <a:noFill/>
            <a:miter lim="800000"/>
            <a:headEnd/>
            <a:tailEnd/>
          </a:ln>
          <a:effectLst/>
        </p:spPr>
        <p:txBody>
          <a:bodyPr anchor="ctr" anchorCtr="1"/>
          <a:lstStyle/>
          <a:p>
            <a:pPr>
              <a:defRPr/>
            </a:pPr>
            <a:endParaRPr lang="pt-BR" sz="2600" b="1" dirty="0">
              <a:solidFill>
                <a:schemeClr val="bg1"/>
              </a:solidFill>
            </a:endParaRPr>
          </a:p>
          <a:p>
            <a:pPr>
              <a:defRPr/>
            </a:pPr>
            <a:r>
              <a:rPr lang="pt-BR" sz="2800" b="1" dirty="0">
                <a:solidFill>
                  <a:schemeClr val="bg1"/>
                </a:solidFill>
              </a:rPr>
              <a:t>Qual a validade do Mapa de Risco?</a:t>
            </a:r>
          </a:p>
          <a:p>
            <a:pPr>
              <a:defRPr/>
            </a:pPr>
            <a:endParaRPr lang="pt-BR" sz="2800" dirty="0">
              <a:solidFill>
                <a:schemeClr val="bg1"/>
              </a:solidFill>
            </a:endParaRPr>
          </a:p>
          <a:p>
            <a:pPr>
              <a:defRPr/>
            </a:pPr>
            <a:r>
              <a:rPr lang="pt-BR" sz="2800" dirty="0" smtClean="0">
                <a:solidFill>
                  <a:schemeClr val="bg1"/>
                </a:solidFill>
              </a:rPr>
              <a:t>Revisar sempre </a:t>
            </a:r>
            <a:r>
              <a:rPr lang="pt-BR" sz="2800" dirty="0">
                <a:solidFill>
                  <a:schemeClr val="bg1"/>
                </a:solidFill>
              </a:rPr>
              <a:t>que um fato novo modificar a situação dos riscos presentes no ambiente. Isso pode acontecer por uma mudança de layout, acrescentamento de novas máquinas no ambiente, novas saídas, novas entradas, mudança na forma de produzir, alteração dos produtos usados na rotina de trabalho. </a:t>
            </a:r>
          </a:p>
          <a:p>
            <a:pPr>
              <a:defRPr/>
            </a:pPr>
            <a:r>
              <a:rPr lang="pt-BR" sz="2800" dirty="0" smtClean="0">
                <a:solidFill>
                  <a:schemeClr val="bg1"/>
                </a:solidFill>
              </a:rPr>
              <a:t>	 Sempre </a:t>
            </a:r>
            <a:r>
              <a:rPr lang="pt-BR" sz="2800" dirty="0">
                <a:solidFill>
                  <a:schemeClr val="bg1"/>
                </a:solidFill>
              </a:rPr>
              <a:t>que houver modificações nos riscos </a:t>
            </a:r>
            <a:endParaRPr lang="pt-BR" sz="2800" dirty="0" smtClean="0">
              <a:solidFill>
                <a:schemeClr val="bg1"/>
              </a:solidFill>
            </a:endParaRPr>
          </a:p>
          <a:p>
            <a:pPr>
              <a:defRPr/>
            </a:pPr>
            <a:r>
              <a:rPr lang="pt-BR" sz="2800" dirty="0" smtClean="0">
                <a:solidFill>
                  <a:schemeClr val="bg1"/>
                </a:solidFill>
              </a:rPr>
              <a:t>	    elas </a:t>
            </a:r>
            <a:r>
              <a:rPr lang="pt-BR" sz="2800" dirty="0">
                <a:solidFill>
                  <a:schemeClr val="bg1"/>
                </a:solidFill>
              </a:rPr>
              <a:t>devem constar no Mapa de Risco o quanto antes.  </a:t>
            </a:r>
          </a:p>
          <a:p>
            <a:pPr>
              <a:defRPr/>
            </a:pPr>
            <a:endParaRPr lang="pt-PT" sz="2600" kern="0" dirty="0">
              <a:solidFill>
                <a:schemeClr val="bg1"/>
              </a:solidFill>
              <a:effectLst>
                <a:outerShdw blurRad="38100" dist="38100" dir="2700000" algn="tl">
                  <a:srgbClr val="FFFFFF"/>
                </a:outerShdw>
              </a:effectLst>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0"/>
            <a:ext cx="8229600" cy="1139825"/>
          </a:xfrm>
        </p:spPr>
        <p:txBody>
          <a:bodyPr/>
          <a:lstStyle/>
          <a:p>
            <a:pPr eaLnBrk="1" hangingPunct="1">
              <a:defRPr/>
            </a:pPr>
            <a:r>
              <a:rPr lang="pt-PT" dirty="0" smtClean="0">
                <a:solidFill>
                  <a:schemeClr val="bg1"/>
                </a:solidFill>
              </a:rPr>
              <a:t>Mapa de Riscos</a:t>
            </a:r>
          </a:p>
        </p:txBody>
      </p:sp>
      <p:sp>
        <p:nvSpPr>
          <p:cNvPr id="4" name="Rectangle 2"/>
          <p:cNvSpPr txBox="1">
            <a:spLocks noChangeArrowheads="1"/>
          </p:cNvSpPr>
          <p:nvPr/>
        </p:nvSpPr>
        <p:spPr bwMode="auto">
          <a:xfrm>
            <a:off x="467544" y="836712"/>
            <a:ext cx="8229600" cy="3672408"/>
          </a:xfrm>
          <a:prstGeom prst="rect">
            <a:avLst/>
          </a:prstGeom>
          <a:noFill/>
          <a:ln w="9525">
            <a:noFill/>
            <a:miter lim="800000"/>
            <a:headEnd/>
            <a:tailEnd/>
          </a:ln>
          <a:effectLst/>
        </p:spPr>
        <p:txBody>
          <a:bodyPr anchor="ctr" anchorCtr="1"/>
          <a:lstStyle/>
          <a:p>
            <a:pPr>
              <a:defRPr/>
            </a:pPr>
            <a:r>
              <a:rPr lang="pt-BR" sz="2800" b="1" dirty="0" smtClean="0">
                <a:solidFill>
                  <a:schemeClr val="bg1"/>
                </a:solidFill>
              </a:rPr>
              <a:t>Onde </a:t>
            </a:r>
            <a:r>
              <a:rPr lang="pt-BR" sz="2800" b="1" dirty="0">
                <a:solidFill>
                  <a:schemeClr val="bg1"/>
                </a:solidFill>
              </a:rPr>
              <a:t>deve ser colocado o Mapa de Risco?</a:t>
            </a:r>
          </a:p>
          <a:p>
            <a:pPr>
              <a:defRPr/>
            </a:pPr>
            <a:endParaRPr lang="pt-BR" sz="2800" dirty="0">
              <a:solidFill>
                <a:schemeClr val="bg1"/>
              </a:solidFill>
            </a:endParaRPr>
          </a:p>
          <a:p>
            <a:pPr>
              <a:defRPr/>
            </a:pPr>
            <a:r>
              <a:rPr lang="pt-BR" sz="2800" dirty="0">
                <a:solidFill>
                  <a:schemeClr val="bg1"/>
                </a:solidFill>
              </a:rPr>
              <a:t>Após ser discutido e aprovado pela CIPA, o Mapa de Risco deve ser colocado no local analisado, deve ser escolhido uma posição em que ele fique bem visível no ambiente. </a:t>
            </a:r>
          </a:p>
          <a:p>
            <a:pPr>
              <a:defRPr/>
            </a:pPr>
            <a:endParaRPr lang="pt-PT" sz="2600" kern="0" dirty="0">
              <a:solidFill>
                <a:schemeClr val="bg1"/>
              </a:solidFill>
              <a:effectLst>
                <a:outerShdw blurRad="38100" dist="38100" dir="2700000" algn="tl">
                  <a:srgbClr val="FFFFFF"/>
                </a:outerShdw>
              </a:effectLst>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4" name="Rectangle 8"/>
          <p:cNvSpPr>
            <a:spLocks noGrp="1" noChangeArrowheads="1"/>
          </p:cNvSpPr>
          <p:nvPr>
            <p:ph type="subTitle" idx="1"/>
          </p:nvPr>
        </p:nvSpPr>
        <p:spPr>
          <a:xfrm>
            <a:off x="179512" y="1196752"/>
            <a:ext cx="8964488" cy="3816350"/>
          </a:xfrm>
        </p:spPr>
        <p:txBody>
          <a:bodyPr/>
          <a:lstStyle/>
          <a:p>
            <a:pPr algn="l" eaLnBrk="1" hangingPunct="1">
              <a:lnSpc>
                <a:spcPct val="80000"/>
              </a:lnSpc>
              <a:defRPr/>
            </a:pPr>
            <a:r>
              <a:rPr lang="pt-PT" dirty="0" smtClean="0">
                <a:solidFill>
                  <a:schemeClr val="bg1"/>
                </a:solidFill>
                <a:effectLst/>
              </a:rPr>
              <a:t>De acordo com a Lei 8213/91, art. 19: “acidente de trabalho é o que ocorre pelo exercício do trabalho a serviço da empresa ou pelo exercício do trabalho dos segurados (...), provocando lesão corporal ou perturbação funcional que cause a morte ou a perda ou redução, permanente ou temporária, da capacidade para o trabalho.</a:t>
            </a:r>
          </a:p>
        </p:txBody>
      </p:sp>
      <p:sp>
        <p:nvSpPr>
          <p:cNvPr id="29710" name="Rectangle 14"/>
          <p:cNvSpPr>
            <a:spLocks noGrp="1" noChangeArrowheads="1"/>
          </p:cNvSpPr>
          <p:nvPr>
            <p:ph type="ctrTitle"/>
          </p:nvPr>
        </p:nvSpPr>
        <p:spPr>
          <a:xfrm>
            <a:off x="755576" y="0"/>
            <a:ext cx="7772400" cy="1462088"/>
          </a:xfrm>
        </p:spPr>
        <p:txBody>
          <a:bodyPr/>
          <a:lstStyle/>
          <a:p>
            <a:pPr eaLnBrk="1" hangingPunct="1">
              <a:defRPr/>
            </a:pPr>
            <a:r>
              <a:rPr lang="pt-PT" dirty="0" smtClean="0">
                <a:solidFill>
                  <a:schemeClr val="bg1"/>
                </a:solidFill>
              </a:rPr>
              <a:t>ACIDENTE DE TRABALHO</a:t>
            </a:r>
          </a:p>
        </p:txBody>
      </p:sp>
    </p:spTree>
    <p:custDataLst>
      <p:tags r:id="rId1"/>
    </p:custDataLst>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7"/>
          <p:cNvSpPr>
            <a:spLocks noChangeArrowheads="1"/>
          </p:cNvSpPr>
          <p:nvPr/>
        </p:nvSpPr>
        <p:spPr bwMode="auto">
          <a:xfrm>
            <a:off x="611560" y="0"/>
            <a:ext cx="7793037" cy="985416"/>
          </a:xfrm>
          <a:prstGeom prst="rect">
            <a:avLst/>
          </a:prstGeom>
          <a:noFill/>
          <a:ln w="9525">
            <a:noFill/>
            <a:miter lim="800000"/>
            <a:headEnd/>
            <a:tailEnd/>
          </a:ln>
          <a:effectLst/>
        </p:spPr>
        <p:txBody>
          <a:bodyPr anchor="b"/>
          <a:lstStyle/>
          <a:p>
            <a:pPr>
              <a:defRPr/>
            </a:pPr>
            <a:r>
              <a:rPr lang="pt-PT" sz="4400" dirty="0">
                <a:solidFill>
                  <a:schemeClr val="bg1"/>
                </a:solidFill>
              </a:rPr>
              <a:t>Sinais de Segurança</a:t>
            </a:r>
          </a:p>
        </p:txBody>
      </p:sp>
      <p:sp>
        <p:nvSpPr>
          <p:cNvPr id="5128" name="Rectangle 8"/>
          <p:cNvSpPr>
            <a:spLocks noChangeArrowheads="1"/>
          </p:cNvSpPr>
          <p:nvPr/>
        </p:nvSpPr>
        <p:spPr bwMode="auto">
          <a:xfrm>
            <a:off x="1115616" y="980728"/>
            <a:ext cx="7704856" cy="4114800"/>
          </a:xfrm>
          <a:prstGeom prst="rect">
            <a:avLst/>
          </a:prstGeom>
          <a:noFill/>
          <a:ln w="9525">
            <a:noFill/>
            <a:miter lim="800000"/>
            <a:headEnd/>
            <a:tailEnd/>
          </a:ln>
          <a:effectLst/>
        </p:spPr>
        <p:txBody>
          <a:bodyPr/>
          <a:lstStyle/>
          <a:p>
            <a:pPr algn="l">
              <a:spcBef>
                <a:spcPct val="20000"/>
              </a:spcBef>
              <a:buClr>
                <a:schemeClr val="hlink"/>
              </a:buClr>
              <a:buSzPct val="75000"/>
              <a:buFont typeface="Wingdings" pitchFamily="2" charset="2"/>
              <a:buNone/>
              <a:defRPr/>
            </a:pPr>
            <a:r>
              <a:rPr lang="pt-PT" sz="3200" dirty="0">
                <a:solidFill>
                  <a:schemeClr val="bg1"/>
                </a:solidFill>
              </a:rPr>
              <a:t>Desde sempre o homem utiliza sinais para satisfazer uma das suas necessidades primárias: </a:t>
            </a:r>
            <a:r>
              <a:rPr lang="pt-PT" sz="3200" i="1" dirty="0">
                <a:solidFill>
                  <a:schemeClr val="bg1"/>
                </a:solidFill>
              </a:rPr>
              <a:t>Comunicar</a:t>
            </a:r>
          </a:p>
          <a:p>
            <a:pPr algn="l">
              <a:spcBef>
                <a:spcPct val="20000"/>
              </a:spcBef>
              <a:buClr>
                <a:schemeClr val="hlink"/>
              </a:buClr>
              <a:buSzPct val="75000"/>
              <a:buFont typeface="Wingdings" pitchFamily="2" charset="2"/>
              <a:buNone/>
              <a:defRPr/>
            </a:pPr>
            <a:r>
              <a:rPr lang="pt-PT" sz="3200" dirty="0" smtClean="0">
                <a:solidFill>
                  <a:schemeClr val="bg1"/>
                </a:solidFill>
              </a:rPr>
              <a:t>Os</a:t>
            </a:r>
            <a:r>
              <a:rPr lang="pt-PT" sz="3200" i="1" dirty="0" smtClean="0">
                <a:solidFill>
                  <a:schemeClr val="bg1"/>
                </a:solidFill>
              </a:rPr>
              <a:t> </a:t>
            </a:r>
            <a:r>
              <a:rPr lang="pt-PT" sz="3200" dirty="0">
                <a:solidFill>
                  <a:schemeClr val="bg1"/>
                </a:solidFill>
              </a:rPr>
              <a:t>sinais de segurança servem para nos informar, avisar e proibir em relação a possíveis perigos  que possam surgir.</a:t>
            </a:r>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8"/>
          <p:cNvSpPr>
            <a:spLocks noChangeArrowheads="1"/>
          </p:cNvSpPr>
          <p:nvPr/>
        </p:nvSpPr>
        <p:spPr bwMode="auto">
          <a:xfrm>
            <a:off x="323850" y="1700808"/>
            <a:ext cx="2016125" cy="792163"/>
          </a:xfrm>
          <a:prstGeom prst="rect">
            <a:avLst/>
          </a:prstGeom>
          <a:solidFill>
            <a:srgbClr val="FF0000"/>
          </a:solidFill>
          <a:ln w="9525">
            <a:noFill/>
            <a:miter lim="800000"/>
            <a:headEnd/>
            <a:tailEnd/>
          </a:ln>
        </p:spPr>
        <p:txBody>
          <a:bodyPr wrap="none" anchor="ctr"/>
          <a:lstStyle/>
          <a:p>
            <a:endParaRPr lang="pt-BR"/>
          </a:p>
        </p:txBody>
      </p:sp>
      <p:sp>
        <p:nvSpPr>
          <p:cNvPr id="7171" name="Rectangle 9"/>
          <p:cNvSpPr>
            <a:spLocks noChangeArrowheads="1"/>
          </p:cNvSpPr>
          <p:nvPr/>
        </p:nvSpPr>
        <p:spPr bwMode="auto">
          <a:xfrm>
            <a:off x="4500563" y="1700808"/>
            <a:ext cx="2017712" cy="792163"/>
          </a:xfrm>
          <a:prstGeom prst="rect">
            <a:avLst/>
          </a:prstGeom>
          <a:solidFill>
            <a:srgbClr val="3B973F"/>
          </a:solidFill>
          <a:ln w="9525">
            <a:noFill/>
            <a:miter lim="800000"/>
            <a:headEnd/>
            <a:tailEnd/>
          </a:ln>
        </p:spPr>
        <p:txBody>
          <a:bodyPr wrap="none" anchor="ctr"/>
          <a:lstStyle/>
          <a:p>
            <a:endParaRPr lang="pt-BR"/>
          </a:p>
        </p:txBody>
      </p:sp>
      <p:sp>
        <p:nvSpPr>
          <p:cNvPr id="7172" name="Rectangle 10"/>
          <p:cNvSpPr>
            <a:spLocks noChangeArrowheads="1"/>
          </p:cNvSpPr>
          <p:nvPr/>
        </p:nvSpPr>
        <p:spPr bwMode="auto">
          <a:xfrm>
            <a:off x="2411413" y="1700808"/>
            <a:ext cx="2016125" cy="792163"/>
          </a:xfrm>
          <a:prstGeom prst="rect">
            <a:avLst/>
          </a:prstGeom>
          <a:solidFill>
            <a:srgbClr val="EDFB37"/>
          </a:solidFill>
          <a:ln w="9525">
            <a:noFill/>
            <a:miter lim="800000"/>
            <a:headEnd/>
            <a:tailEnd/>
          </a:ln>
        </p:spPr>
        <p:txBody>
          <a:bodyPr wrap="none" anchor="ctr"/>
          <a:lstStyle/>
          <a:p>
            <a:endParaRPr lang="pt-BR"/>
          </a:p>
        </p:txBody>
      </p:sp>
      <p:sp>
        <p:nvSpPr>
          <p:cNvPr id="7173" name="Rectangle 11"/>
          <p:cNvSpPr>
            <a:spLocks noChangeArrowheads="1"/>
          </p:cNvSpPr>
          <p:nvPr/>
        </p:nvSpPr>
        <p:spPr bwMode="auto">
          <a:xfrm>
            <a:off x="6588125" y="1700808"/>
            <a:ext cx="1944688" cy="792163"/>
          </a:xfrm>
          <a:prstGeom prst="rect">
            <a:avLst/>
          </a:prstGeom>
          <a:solidFill>
            <a:srgbClr val="2478BE"/>
          </a:solidFill>
          <a:ln w="9525">
            <a:noFill/>
            <a:miter lim="800000"/>
            <a:headEnd/>
            <a:tailEnd/>
          </a:ln>
        </p:spPr>
        <p:txBody>
          <a:bodyPr wrap="none" anchor="ctr"/>
          <a:lstStyle/>
          <a:p>
            <a:endParaRPr lang="pt-BR"/>
          </a:p>
        </p:txBody>
      </p:sp>
      <p:graphicFrame>
        <p:nvGraphicFramePr>
          <p:cNvPr id="58400" name="Group 32"/>
          <p:cNvGraphicFramePr>
            <a:graphicFrameLocks noGrp="1"/>
          </p:cNvGraphicFramePr>
          <p:nvPr/>
        </p:nvGraphicFramePr>
        <p:xfrm>
          <a:off x="323528" y="2636912"/>
          <a:ext cx="8351838" cy="2187575"/>
        </p:xfrm>
        <a:graphic>
          <a:graphicData uri="http://schemas.openxmlformats.org/drawingml/2006/table">
            <a:tbl>
              <a:tblPr/>
              <a:tblGrid>
                <a:gridCol w="2089150"/>
                <a:gridCol w="2160588"/>
                <a:gridCol w="2051050"/>
                <a:gridCol w="2051050"/>
              </a:tblGrid>
              <a:tr h="21875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dirty="0" smtClean="0">
                          <a:ln>
                            <a:noFill/>
                          </a:ln>
                          <a:solidFill>
                            <a:schemeClr val="bg1"/>
                          </a:solidFill>
                          <a:effectLst>
                            <a:outerShdw blurRad="38100" dist="38100" dir="2700000" algn="tl">
                              <a:srgbClr val="010199"/>
                            </a:outerShdw>
                          </a:effectLst>
                          <a:latin typeface="Arial" charset="0"/>
                        </a:rPr>
                        <a:t> Proibição</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dirty="0" smtClean="0">
                          <a:ln>
                            <a:noFill/>
                          </a:ln>
                          <a:solidFill>
                            <a:schemeClr val="bg1"/>
                          </a:solidFill>
                          <a:effectLst>
                            <a:outerShdw blurRad="38100" dist="38100" dir="2700000" algn="tl">
                              <a:srgbClr val="010199"/>
                            </a:outerShdw>
                          </a:effectLst>
                          <a:latin typeface="Arial" charset="0"/>
                        </a:rPr>
                        <a:t> Paragem </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dirty="0" smtClean="0">
                          <a:ln>
                            <a:noFill/>
                          </a:ln>
                          <a:solidFill>
                            <a:schemeClr val="bg1"/>
                          </a:solidFill>
                          <a:effectLst>
                            <a:outerShdw blurRad="38100" dist="38100" dir="2700000" algn="tl">
                              <a:srgbClr val="010199"/>
                            </a:outerShdw>
                          </a:effectLst>
                          <a:latin typeface="Arial" charset="0"/>
                        </a:rPr>
                        <a:t> Combate ao fogo</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dirty="0" smtClean="0">
                          <a:ln>
                            <a:noFill/>
                          </a:ln>
                          <a:solidFill>
                            <a:schemeClr val="bg1"/>
                          </a:solidFill>
                          <a:effectLst>
                            <a:outerShdw blurRad="38100" dist="38100" dir="2700000" algn="tl">
                              <a:srgbClr val="010199"/>
                            </a:outerShdw>
                          </a:effectLst>
                          <a:latin typeface="Arial" charset="0"/>
                        </a:rPr>
                        <a:t> Alarme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smtClean="0">
                          <a:ln>
                            <a:noFill/>
                          </a:ln>
                          <a:solidFill>
                            <a:schemeClr val="bg1"/>
                          </a:solidFill>
                          <a:effectLst>
                            <a:outerShdw blurRad="38100" dist="38100" dir="2700000" algn="tl">
                              <a:srgbClr val="010199"/>
                            </a:outerShdw>
                          </a:effectLst>
                          <a:latin typeface="Arial" charset="0"/>
                        </a:rPr>
                        <a:t> Aviso de perigo </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smtClean="0">
                          <a:ln>
                            <a:noFill/>
                          </a:ln>
                          <a:solidFill>
                            <a:schemeClr val="bg1"/>
                          </a:solidFill>
                          <a:effectLst>
                            <a:outerShdw blurRad="38100" dist="38100" dir="2700000" algn="tl">
                              <a:srgbClr val="010199"/>
                            </a:outerShdw>
                          </a:effectLst>
                          <a:latin typeface="Arial" charset="0"/>
                        </a:rPr>
                        <a:t> Atenção</a:t>
                      </a: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smtClean="0">
                          <a:ln>
                            <a:noFill/>
                          </a:ln>
                          <a:solidFill>
                            <a:schemeClr val="bg1"/>
                          </a:solidFill>
                          <a:effectLst>
                            <a:outerShdw blurRad="38100" dist="38100" dir="2700000" algn="tl">
                              <a:srgbClr val="010199"/>
                            </a:outerShdw>
                          </a:effectLst>
                          <a:latin typeface="Arial" charset="0"/>
                        </a:rPr>
                        <a:t> Ausência de perigo</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smtClean="0">
                          <a:ln>
                            <a:noFill/>
                          </a:ln>
                          <a:solidFill>
                            <a:schemeClr val="bg1"/>
                          </a:solidFill>
                          <a:effectLst>
                            <a:outerShdw blurRad="38100" dist="38100" dir="2700000" algn="tl">
                              <a:srgbClr val="010199"/>
                            </a:outerShdw>
                          </a:effectLst>
                          <a:latin typeface="Arial" charset="0"/>
                        </a:rPr>
                        <a:t> Refugio</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smtClean="0">
                          <a:ln>
                            <a:noFill/>
                          </a:ln>
                          <a:solidFill>
                            <a:schemeClr val="bg1"/>
                          </a:solidFill>
                          <a:effectLst>
                            <a:outerShdw blurRad="38100" dist="38100" dir="2700000" algn="tl">
                              <a:srgbClr val="010199"/>
                            </a:outerShdw>
                          </a:effectLst>
                          <a:latin typeface="Arial" charset="0"/>
                        </a:rPr>
                        <a:t> Socorros </a:t>
                      </a: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dirty="0" smtClean="0">
                          <a:ln>
                            <a:noFill/>
                          </a:ln>
                          <a:solidFill>
                            <a:schemeClr val="bg1"/>
                          </a:solidFill>
                          <a:effectLst>
                            <a:outerShdw blurRad="38100" dist="38100" dir="2700000" algn="tl">
                              <a:srgbClr val="010199"/>
                            </a:outerShdw>
                          </a:effectLst>
                          <a:latin typeface="Arial" charset="0"/>
                        </a:rPr>
                        <a:t> Informação a seguir </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dirty="0" smtClean="0">
                          <a:ln>
                            <a:noFill/>
                          </a:ln>
                          <a:solidFill>
                            <a:schemeClr val="bg1"/>
                          </a:solidFill>
                          <a:effectLst>
                            <a:outerShdw blurRad="38100" dist="38100" dir="2700000" algn="tl">
                              <a:srgbClr val="010199"/>
                            </a:outerShdw>
                          </a:effectLst>
                          <a:latin typeface="Arial" charset="0"/>
                        </a:rPr>
                        <a:t> Cumprimento do dever</a:t>
                      </a:r>
                    </a:p>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Char char="l"/>
                        <a:tabLst/>
                      </a:pPr>
                      <a:r>
                        <a:rPr kumimoji="0" lang="pt-PT" sz="2000" b="0" i="0" u="none" strike="noStrike" cap="none" normalizeH="0" baseline="0" dirty="0" smtClean="0">
                          <a:ln>
                            <a:noFill/>
                          </a:ln>
                          <a:solidFill>
                            <a:schemeClr val="bg1"/>
                          </a:solidFill>
                          <a:effectLst>
                            <a:outerShdw blurRad="38100" dist="38100" dir="2700000" algn="tl">
                              <a:srgbClr val="010199"/>
                            </a:outerShdw>
                          </a:effectLst>
                          <a:latin typeface="Arial" charset="0"/>
                        </a:rPr>
                        <a:t> Obrigação</a:t>
                      </a:r>
                    </a:p>
                  </a:txBody>
                  <a:tcPr horzOverflow="overflow">
                    <a:lnL>
                      <a:noFill/>
                    </a:lnL>
                    <a:lnR cap="flat">
                      <a:noFill/>
                    </a:lnR>
                    <a:lnT cap="flat">
                      <a:noFill/>
                    </a:lnT>
                    <a:lnB cap="flat">
                      <a:noFill/>
                    </a:lnB>
                    <a:lnTlToBr>
                      <a:noFill/>
                    </a:lnTlToBr>
                    <a:lnBlToTr>
                      <a:noFill/>
                    </a:lnBlToTr>
                    <a:noFill/>
                  </a:tcPr>
                </a:tc>
              </a:tr>
            </a:tbl>
          </a:graphicData>
        </a:graphic>
      </p:graphicFrame>
      <p:sp>
        <p:nvSpPr>
          <p:cNvPr id="7179" name="WordArt 31"/>
          <p:cNvSpPr>
            <a:spLocks noChangeArrowheads="1" noChangeShapeType="1" noTextEdit="1"/>
          </p:cNvSpPr>
          <p:nvPr/>
        </p:nvSpPr>
        <p:spPr bwMode="auto">
          <a:xfrm>
            <a:off x="2483768" y="692696"/>
            <a:ext cx="4321175" cy="647700"/>
          </a:xfrm>
          <a:prstGeom prst="rect">
            <a:avLst/>
          </a:prstGeom>
        </p:spPr>
        <p:txBody>
          <a:bodyPr wrap="none" fromWordArt="1">
            <a:prstTxWarp prst="textPlain">
              <a:avLst>
                <a:gd name="adj" fmla="val 50000"/>
              </a:avLst>
            </a:prstTxWarp>
          </a:bodyPr>
          <a:lstStyle/>
          <a:p>
            <a:r>
              <a:rPr lang="pt-BR" sz="3600" kern="10" dirty="0">
                <a:ln w="19050">
                  <a:solidFill>
                    <a:srgbClr val="FFFF00"/>
                  </a:solidFill>
                  <a:round/>
                  <a:headEnd/>
                  <a:tailEnd/>
                </a:ln>
                <a:gradFill rotWithShape="1">
                  <a:gsLst>
                    <a:gs pos="0">
                      <a:srgbClr val="FF0000"/>
                    </a:gs>
                    <a:gs pos="50000">
                      <a:srgbClr val="3B973F"/>
                    </a:gs>
                    <a:gs pos="100000">
                      <a:srgbClr val="FF0000"/>
                    </a:gs>
                  </a:gsLst>
                  <a:lin ang="5400000" scaled="1"/>
                </a:gradFill>
                <a:latin typeface="Century Schoolbook"/>
              </a:rPr>
              <a:t>AS CORES</a:t>
            </a:r>
          </a:p>
        </p:txBody>
      </p:sp>
      <p:sp>
        <p:nvSpPr>
          <p:cNvPr id="7180" name="WordArt 36"/>
          <p:cNvSpPr>
            <a:spLocks noChangeArrowheads="1" noChangeShapeType="1" noTextEdit="1"/>
          </p:cNvSpPr>
          <p:nvPr/>
        </p:nvSpPr>
        <p:spPr bwMode="auto">
          <a:xfrm>
            <a:off x="1043608" y="0"/>
            <a:ext cx="7345362" cy="647700"/>
          </a:xfrm>
          <a:prstGeom prst="rect">
            <a:avLst/>
          </a:prstGeom>
        </p:spPr>
        <p:txBody>
          <a:bodyPr wrap="none" fromWordArt="1">
            <a:prstTxWarp prst="textPlain">
              <a:avLst>
                <a:gd name="adj" fmla="val 50000"/>
              </a:avLst>
            </a:prstTxWarp>
          </a:bodyPr>
          <a:lstStyle/>
          <a:p>
            <a:r>
              <a:rPr lang="pt-BR" sz="3600" kern="10" dirty="0">
                <a:ln w="19050">
                  <a:solidFill>
                    <a:srgbClr val="FFFF00"/>
                  </a:solidFill>
                  <a:round/>
                  <a:headEnd/>
                  <a:tailEnd/>
                </a:ln>
                <a:gradFill rotWithShape="1">
                  <a:gsLst>
                    <a:gs pos="0">
                      <a:srgbClr val="FF0000"/>
                    </a:gs>
                    <a:gs pos="50000">
                      <a:srgbClr val="3B973F"/>
                    </a:gs>
                    <a:gs pos="100000">
                      <a:srgbClr val="FF0000"/>
                    </a:gs>
                  </a:gsLst>
                  <a:lin ang="5400000" scaled="1"/>
                </a:gradFill>
                <a:latin typeface="Century Schoolbook"/>
              </a:rPr>
              <a:t>SINAIS DE SEGURANÇA</a:t>
            </a:r>
          </a:p>
        </p:txBody>
      </p:sp>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11188" y="333375"/>
            <a:ext cx="7793037" cy="1462088"/>
          </a:xfrm>
        </p:spPr>
        <p:txBody>
          <a:bodyPr/>
          <a:lstStyle/>
          <a:p>
            <a:pPr eaLnBrk="1" hangingPunct="1">
              <a:defRPr/>
            </a:pPr>
            <a:r>
              <a:rPr lang="pt-PT" dirty="0" smtClean="0">
                <a:solidFill>
                  <a:schemeClr val="bg1"/>
                </a:solidFill>
              </a:rPr>
              <a:t>As Formas</a:t>
            </a:r>
          </a:p>
        </p:txBody>
      </p:sp>
      <p:sp>
        <p:nvSpPr>
          <p:cNvPr id="8195" name="Text Box 10"/>
          <p:cNvSpPr txBox="1">
            <a:spLocks noChangeArrowheads="1"/>
          </p:cNvSpPr>
          <p:nvPr/>
        </p:nvSpPr>
        <p:spPr bwMode="auto">
          <a:xfrm>
            <a:off x="468313" y="4365625"/>
            <a:ext cx="2808287" cy="579438"/>
          </a:xfrm>
          <a:prstGeom prst="rect">
            <a:avLst/>
          </a:prstGeom>
          <a:noFill/>
          <a:ln w="9525">
            <a:noFill/>
            <a:miter lim="800000"/>
            <a:headEnd/>
            <a:tailEnd/>
          </a:ln>
        </p:spPr>
        <p:txBody>
          <a:bodyPr>
            <a:spAutoFit/>
          </a:bodyPr>
          <a:lstStyle/>
          <a:p>
            <a:pPr>
              <a:spcBef>
                <a:spcPct val="50000"/>
              </a:spcBef>
            </a:pPr>
            <a:r>
              <a:rPr lang="pt-PT" sz="3200" b="1" dirty="0">
                <a:solidFill>
                  <a:schemeClr val="bg1"/>
                </a:solidFill>
                <a:latin typeface="Tahoma" pitchFamily="34" charset="0"/>
              </a:rPr>
              <a:t>Obrigação</a:t>
            </a:r>
          </a:p>
        </p:txBody>
      </p:sp>
      <p:sp>
        <p:nvSpPr>
          <p:cNvPr id="8196" name="Text Box 12"/>
          <p:cNvSpPr txBox="1">
            <a:spLocks noChangeArrowheads="1"/>
          </p:cNvSpPr>
          <p:nvPr/>
        </p:nvSpPr>
        <p:spPr bwMode="auto">
          <a:xfrm>
            <a:off x="3419475" y="4365625"/>
            <a:ext cx="2089150" cy="579438"/>
          </a:xfrm>
          <a:prstGeom prst="rect">
            <a:avLst/>
          </a:prstGeom>
          <a:noFill/>
          <a:ln w="9525">
            <a:noFill/>
            <a:miter lim="800000"/>
            <a:headEnd/>
            <a:tailEnd/>
          </a:ln>
        </p:spPr>
        <p:txBody>
          <a:bodyPr>
            <a:spAutoFit/>
          </a:bodyPr>
          <a:lstStyle/>
          <a:p>
            <a:pPr>
              <a:spcBef>
                <a:spcPct val="50000"/>
              </a:spcBef>
            </a:pPr>
            <a:r>
              <a:rPr lang="pt-PT" sz="3200" b="1" dirty="0">
                <a:solidFill>
                  <a:schemeClr val="bg1"/>
                </a:solidFill>
                <a:latin typeface="Tahoma" pitchFamily="34" charset="0"/>
              </a:rPr>
              <a:t>Proibição</a:t>
            </a:r>
          </a:p>
        </p:txBody>
      </p:sp>
      <p:sp>
        <p:nvSpPr>
          <p:cNvPr id="8197" name="Text Box 14"/>
          <p:cNvSpPr txBox="1">
            <a:spLocks noChangeArrowheads="1"/>
          </p:cNvSpPr>
          <p:nvPr/>
        </p:nvSpPr>
        <p:spPr bwMode="auto">
          <a:xfrm>
            <a:off x="5940425" y="4365625"/>
            <a:ext cx="2449513" cy="579438"/>
          </a:xfrm>
          <a:prstGeom prst="rect">
            <a:avLst/>
          </a:prstGeom>
          <a:noFill/>
          <a:ln w="9525">
            <a:noFill/>
            <a:miter lim="800000"/>
            <a:headEnd/>
            <a:tailEnd/>
          </a:ln>
        </p:spPr>
        <p:txBody>
          <a:bodyPr>
            <a:spAutoFit/>
          </a:bodyPr>
          <a:lstStyle/>
          <a:p>
            <a:pPr>
              <a:spcBef>
                <a:spcPct val="50000"/>
              </a:spcBef>
            </a:pPr>
            <a:r>
              <a:rPr lang="pt-PT" sz="3200" b="1" dirty="0">
                <a:solidFill>
                  <a:schemeClr val="bg1"/>
                </a:solidFill>
                <a:latin typeface="Tahoma" pitchFamily="34" charset="0"/>
              </a:rPr>
              <a:t>Aviso</a:t>
            </a:r>
          </a:p>
        </p:txBody>
      </p:sp>
      <p:pic>
        <p:nvPicPr>
          <p:cNvPr id="8198" name="Picture 15" descr="obrigacao"/>
          <p:cNvPicPr>
            <a:picLocks noChangeAspect="1" noChangeArrowheads="1"/>
          </p:cNvPicPr>
          <p:nvPr/>
        </p:nvPicPr>
        <p:blipFill>
          <a:blip r:embed="rId2" cstate="print"/>
          <a:srcRect/>
          <a:stretch>
            <a:fillRect/>
          </a:stretch>
        </p:blipFill>
        <p:spPr bwMode="auto">
          <a:xfrm>
            <a:off x="979488" y="2636838"/>
            <a:ext cx="1368425" cy="1276350"/>
          </a:xfrm>
          <a:prstGeom prst="rect">
            <a:avLst/>
          </a:prstGeom>
          <a:noFill/>
          <a:ln w="9525">
            <a:noFill/>
            <a:miter lim="800000"/>
            <a:headEnd/>
            <a:tailEnd/>
          </a:ln>
        </p:spPr>
      </p:pic>
      <p:pic>
        <p:nvPicPr>
          <p:cNvPr id="8199" name="Picture 18" descr="proibicao"/>
          <p:cNvPicPr>
            <a:picLocks noChangeAspect="1" noChangeArrowheads="1"/>
          </p:cNvPicPr>
          <p:nvPr/>
        </p:nvPicPr>
        <p:blipFill>
          <a:blip r:embed="rId3" cstate="print"/>
          <a:srcRect/>
          <a:stretch>
            <a:fillRect/>
          </a:stretch>
        </p:blipFill>
        <p:spPr bwMode="auto">
          <a:xfrm>
            <a:off x="3643313" y="2636838"/>
            <a:ext cx="1333500" cy="1238250"/>
          </a:xfrm>
          <a:prstGeom prst="rect">
            <a:avLst/>
          </a:prstGeom>
          <a:noFill/>
          <a:ln w="9525">
            <a:noFill/>
            <a:miter lim="800000"/>
            <a:headEnd/>
            <a:tailEnd/>
          </a:ln>
        </p:spPr>
      </p:pic>
      <p:pic>
        <p:nvPicPr>
          <p:cNvPr id="8200" name="Picture 19" descr="aviso"/>
          <p:cNvPicPr>
            <a:picLocks noChangeAspect="1" noChangeArrowheads="1"/>
          </p:cNvPicPr>
          <p:nvPr/>
        </p:nvPicPr>
        <p:blipFill>
          <a:blip r:embed="rId4" cstate="print"/>
          <a:srcRect/>
          <a:stretch>
            <a:fillRect/>
          </a:stretch>
        </p:blipFill>
        <p:spPr bwMode="auto">
          <a:xfrm>
            <a:off x="6516688" y="2636838"/>
            <a:ext cx="1314450" cy="1247775"/>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7"/>
          <p:cNvPicPr>
            <a:picLocks noChangeAspect="1" noChangeArrowheads="1"/>
          </p:cNvPicPr>
          <p:nvPr/>
        </p:nvPicPr>
        <p:blipFill>
          <a:blip r:embed="rId2" cstate="print"/>
          <a:srcRect/>
          <a:stretch>
            <a:fillRect/>
          </a:stretch>
        </p:blipFill>
        <p:spPr bwMode="auto">
          <a:xfrm>
            <a:off x="971600" y="2276872"/>
            <a:ext cx="1304925" cy="1152128"/>
          </a:xfrm>
          <a:prstGeom prst="rect">
            <a:avLst/>
          </a:prstGeom>
          <a:noFill/>
          <a:ln w="9525">
            <a:noFill/>
            <a:miter lim="800000"/>
            <a:headEnd/>
            <a:tailEnd/>
          </a:ln>
        </p:spPr>
      </p:pic>
      <p:sp>
        <p:nvSpPr>
          <p:cNvPr id="9219" name="Text Box 8"/>
          <p:cNvSpPr txBox="1">
            <a:spLocks noChangeArrowheads="1"/>
          </p:cNvSpPr>
          <p:nvPr/>
        </p:nvSpPr>
        <p:spPr bwMode="auto">
          <a:xfrm>
            <a:off x="251520" y="3501008"/>
            <a:ext cx="2699792" cy="1077218"/>
          </a:xfrm>
          <a:prstGeom prst="rect">
            <a:avLst/>
          </a:prstGeom>
          <a:noFill/>
          <a:ln w="9525">
            <a:noFill/>
            <a:miter lim="800000"/>
            <a:headEnd/>
            <a:tailEnd/>
          </a:ln>
        </p:spPr>
        <p:txBody>
          <a:bodyPr wrap="square">
            <a:spAutoFit/>
          </a:bodyPr>
          <a:lstStyle/>
          <a:p>
            <a:pPr>
              <a:spcBef>
                <a:spcPct val="50000"/>
              </a:spcBef>
            </a:pPr>
            <a:r>
              <a:rPr lang="pt-PT" sz="3200" b="1" dirty="0">
                <a:solidFill>
                  <a:schemeClr val="bg1"/>
                </a:solidFill>
                <a:latin typeface="Tahoma" pitchFamily="34" charset="0"/>
              </a:rPr>
              <a:t>Primeiros Socorros</a:t>
            </a:r>
          </a:p>
        </p:txBody>
      </p:sp>
      <p:pic>
        <p:nvPicPr>
          <p:cNvPr id="9220" name="Picture 9"/>
          <p:cNvPicPr>
            <a:picLocks noChangeAspect="1" noChangeArrowheads="1"/>
          </p:cNvPicPr>
          <p:nvPr/>
        </p:nvPicPr>
        <p:blipFill>
          <a:blip r:embed="rId3" cstate="print"/>
          <a:srcRect/>
          <a:stretch>
            <a:fillRect/>
          </a:stretch>
        </p:blipFill>
        <p:spPr bwMode="auto">
          <a:xfrm>
            <a:off x="5791026" y="2276872"/>
            <a:ext cx="2165350" cy="1106487"/>
          </a:xfrm>
          <a:prstGeom prst="rect">
            <a:avLst/>
          </a:prstGeom>
          <a:noFill/>
          <a:ln w="9525">
            <a:noFill/>
            <a:miter lim="800000"/>
            <a:headEnd/>
            <a:tailEnd/>
          </a:ln>
        </p:spPr>
      </p:pic>
      <p:sp>
        <p:nvSpPr>
          <p:cNvPr id="9221" name="Text Box 10"/>
          <p:cNvSpPr txBox="1">
            <a:spLocks noChangeArrowheads="1"/>
          </p:cNvSpPr>
          <p:nvPr/>
        </p:nvSpPr>
        <p:spPr bwMode="auto">
          <a:xfrm>
            <a:off x="5376863" y="3654879"/>
            <a:ext cx="2951162" cy="579438"/>
          </a:xfrm>
          <a:prstGeom prst="rect">
            <a:avLst/>
          </a:prstGeom>
          <a:noFill/>
          <a:ln w="9525">
            <a:noFill/>
            <a:miter lim="800000"/>
            <a:headEnd/>
            <a:tailEnd/>
          </a:ln>
        </p:spPr>
        <p:txBody>
          <a:bodyPr>
            <a:spAutoFit/>
          </a:bodyPr>
          <a:lstStyle/>
          <a:p>
            <a:pPr>
              <a:spcBef>
                <a:spcPct val="50000"/>
              </a:spcBef>
            </a:pPr>
            <a:r>
              <a:rPr lang="pt-PT" sz="3200" b="1" dirty="0">
                <a:solidFill>
                  <a:schemeClr val="bg1"/>
                </a:solidFill>
                <a:latin typeface="Tahoma" pitchFamily="34" charset="0"/>
              </a:rPr>
              <a:t>Orientação</a:t>
            </a:r>
          </a:p>
        </p:txBody>
      </p:sp>
      <p:sp>
        <p:nvSpPr>
          <p:cNvPr id="9222" name="Text Box 12"/>
          <p:cNvSpPr txBox="1">
            <a:spLocks noChangeArrowheads="1"/>
          </p:cNvSpPr>
          <p:nvPr/>
        </p:nvSpPr>
        <p:spPr bwMode="auto">
          <a:xfrm>
            <a:off x="2771800" y="3645024"/>
            <a:ext cx="2881313" cy="579438"/>
          </a:xfrm>
          <a:prstGeom prst="rect">
            <a:avLst/>
          </a:prstGeom>
          <a:noFill/>
          <a:ln w="9525">
            <a:noFill/>
            <a:miter lim="800000"/>
            <a:headEnd/>
            <a:tailEnd/>
          </a:ln>
        </p:spPr>
        <p:txBody>
          <a:bodyPr>
            <a:spAutoFit/>
          </a:bodyPr>
          <a:lstStyle/>
          <a:p>
            <a:pPr>
              <a:spcBef>
                <a:spcPct val="50000"/>
              </a:spcBef>
            </a:pPr>
            <a:r>
              <a:rPr lang="pt-PT" sz="3200" b="1" dirty="0">
                <a:solidFill>
                  <a:schemeClr val="bg1"/>
                </a:solidFill>
                <a:latin typeface="Tahoma" pitchFamily="34" charset="0"/>
              </a:rPr>
              <a:t>Informação</a:t>
            </a:r>
          </a:p>
        </p:txBody>
      </p:sp>
      <p:sp>
        <p:nvSpPr>
          <p:cNvPr id="9223" name="Retângulo 8"/>
          <p:cNvSpPr>
            <a:spLocks noChangeArrowheads="1"/>
          </p:cNvSpPr>
          <p:nvPr/>
        </p:nvSpPr>
        <p:spPr bwMode="auto">
          <a:xfrm>
            <a:off x="3131840" y="2276872"/>
            <a:ext cx="2159000" cy="1151384"/>
          </a:xfrm>
          <a:prstGeom prst="rect">
            <a:avLst/>
          </a:prstGeom>
          <a:solidFill>
            <a:schemeClr val="tx1"/>
          </a:solidFill>
          <a:ln w="9525" algn="ctr">
            <a:solidFill>
              <a:schemeClr val="tx1"/>
            </a:solidFill>
            <a:round/>
            <a:headEnd/>
            <a:tailEnd/>
          </a:ln>
        </p:spPr>
        <p:txBody>
          <a:bodyPr/>
          <a:lstStyle/>
          <a:p>
            <a:endParaRPr lang="pt-BR"/>
          </a:p>
        </p:txBody>
      </p:sp>
      <p:sp>
        <p:nvSpPr>
          <p:cNvPr id="10" name="Retângulo de cantos arredondados 9"/>
          <p:cNvSpPr/>
          <p:nvPr/>
        </p:nvSpPr>
        <p:spPr bwMode="auto">
          <a:xfrm>
            <a:off x="3275335" y="2419548"/>
            <a:ext cx="936625" cy="433388"/>
          </a:xfrm>
          <a:prstGeom prst="roundRect">
            <a:avLst/>
          </a:prstGeom>
          <a:noFill/>
          <a:ln w="38100" cap="flat" cmpd="sng" algn="ctr">
            <a:solidFill>
              <a:schemeClr val="bg2">
                <a:lumMod val="50000"/>
              </a:schemeClr>
            </a:solidFill>
            <a:prstDash val="solid"/>
            <a:round/>
            <a:headEnd type="none" w="med" len="med"/>
            <a:tailEnd type="none" w="med" len="med"/>
          </a:ln>
          <a:effectLst/>
        </p:spPr>
        <p:txBody>
          <a:bodyPr/>
          <a:lstStyle/>
          <a:p>
            <a:pPr>
              <a:defRPr/>
            </a:pPr>
            <a:endParaRPr lang="pt-BR"/>
          </a:p>
        </p:txBody>
      </p:sp>
      <p:sp>
        <p:nvSpPr>
          <p:cNvPr id="12" name="Retângulo de cantos arredondados 11"/>
          <p:cNvSpPr/>
          <p:nvPr/>
        </p:nvSpPr>
        <p:spPr bwMode="auto">
          <a:xfrm>
            <a:off x="4283447" y="2924944"/>
            <a:ext cx="936625" cy="431800"/>
          </a:xfrm>
          <a:prstGeom prst="roundRect">
            <a:avLst/>
          </a:prstGeom>
          <a:noFill/>
          <a:ln w="38100" cap="flat" cmpd="sng" algn="ctr">
            <a:solidFill>
              <a:schemeClr val="bg2">
                <a:lumMod val="50000"/>
              </a:schemeClr>
            </a:solidFill>
            <a:prstDash val="solid"/>
            <a:round/>
            <a:headEnd type="none" w="med" len="med"/>
            <a:tailEnd type="none" w="med" len="med"/>
          </a:ln>
          <a:effectLst/>
        </p:spPr>
        <p:txBody>
          <a:bodyPr/>
          <a:lstStyle/>
          <a:p>
            <a:pPr>
              <a:defRPr/>
            </a:pPr>
            <a:endParaRPr lang="pt-BR"/>
          </a:p>
        </p:txBody>
      </p:sp>
      <p:sp>
        <p:nvSpPr>
          <p:cNvPr id="13" name="Rectangle 2"/>
          <p:cNvSpPr txBox="1">
            <a:spLocks noChangeArrowheads="1"/>
          </p:cNvSpPr>
          <p:nvPr/>
        </p:nvSpPr>
        <p:spPr>
          <a:xfrm>
            <a:off x="611560" y="332656"/>
            <a:ext cx="7793037" cy="1462088"/>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pt-PT" sz="4400" b="0" i="0" u="none" strike="noStrike" kern="0" cap="none" spc="0" normalizeH="0" baseline="0" noProof="0" dirty="0" smtClean="0">
              <a:ln>
                <a:noFill/>
              </a:ln>
              <a:solidFill>
                <a:schemeClr val="bg1"/>
              </a:solidFill>
              <a:effectLst>
                <a:outerShdw blurRad="38100" dist="38100" dir="2700000" algn="tl">
                  <a:srgbClr val="FFFFFF"/>
                </a:outerShdw>
              </a:effectLst>
              <a:uLnTx/>
              <a:uFillTx/>
              <a:latin typeface="+mj-lt"/>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pt-PT" sz="4400" b="0" i="0" u="none" strike="noStrike" kern="0" cap="none" spc="0" normalizeH="0" baseline="0" noProof="0" dirty="0" smtClean="0">
                <a:ln>
                  <a:noFill/>
                </a:ln>
                <a:solidFill>
                  <a:schemeClr val="bg1"/>
                </a:solidFill>
                <a:effectLst>
                  <a:outerShdw blurRad="38100" dist="38100" dir="2700000" algn="tl">
                    <a:srgbClr val="FFFFFF"/>
                  </a:outerShdw>
                </a:effectLst>
                <a:uLnTx/>
                <a:uFillTx/>
                <a:latin typeface="+mj-lt"/>
                <a:ea typeface="+mj-ea"/>
                <a:cs typeface="+mj-cs"/>
              </a:rPr>
              <a:t>As Formas</a:t>
            </a:r>
          </a:p>
        </p:txBody>
      </p:sp>
    </p:spTree>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250825"/>
            <a:ext cx="9159875" cy="1462088"/>
          </a:xfrm>
        </p:spPr>
        <p:txBody>
          <a:bodyPr/>
          <a:lstStyle/>
          <a:p>
            <a:pPr eaLnBrk="1" hangingPunct="1">
              <a:defRPr/>
            </a:pPr>
            <a:r>
              <a:rPr lang="pt-PT" sz="3200" dirty="0" smtClean="0">
                <a:solidFill>
                  <a:schemeClr val="bg1"/>
                </a:solidFill>
              </a:rPr>
              <a:t/>
            </a:r>
            <a:br>
              <a:rPr lang="pt-PT" sz="3200" dirty="0" smtClean="0">
                <a:solidFill>
                  <a:schemeClr val="bg1"/>
                </a:solidFill>
              </a:rPr>
            </a:br>
            <a:r>
              <a:rPr lang="pt-PT" sz="3200" dirty="0" smtClean="0">
                <a:solidFill>
                  <a:schemeClr val="bg1"/>
                </a:solidFill>
              </a:rPr>
              <a:t/>
            </a:r>
            <a:br>
              <a:rPr lang="pt-PT" sz="3200" dirty="0" smtClean="0">
                <a:solidFill>
                  <a:schemeClr val="bg1"/>
                </a:solidFill>
              </a:rPr>
            </a:br>
            <a:r>
              <a:rPr lang="pt-PT" sz="3200" dirty="0" smtClean="0">
                <a:solidFill>
                  <a:schemeClr val="bg1"/>
                </a:solidFill>
              </a:rPr>
              <a:t>Sinais de Segurança em Locais de Trabalho</a:t>
            </a:r>
            <a:br>
              <a:rPr lang="pt-PT" sz="3200" dirty="0" smtClean="0">
                <a:solidFill>
                  <a:schemeClr val="bg1"/>
                </a:solidFill>
              </a:rPr>
            </a:br>
            <a:r>
              <a:rPr lang="pt-PT" sz="3200" dirty="0" smtClean="0">
                <a:solidFill>
                  <a:schemeClr val="bg1"/>
                </a:solidFill>
              </a:rPr>
              <a:t> </a:t>
            </a:r>
            <a:br>
              <a:rPr lang="pt-PT" sz="3200" dirty="0" smtClean="0">
                <a:solidFill>
                  <a:schemeClr val="bg1"/>
                </a:solidFill>
              </a:rPr>
            </a:br>
            <a:r>
              <a:rPr lang="pt-PT" sz="2800" dirty="0" smtClean="0">
                <a:solidFill>
                  <a:schemeClr val="bg1"/>
                </a:solidFill>
              </a:rPr>
              <a:t>Sinais de obrigação</a:t>
            </a:r>
          </a:p>
        </p:txBody>
      </p:sp>
      <p:pic>
        <p:nvPicPr>
          <p:cNvPr id="10243" name="Picture 7" descr="E:\placas azuis.png"/>
          <p:cNvPicPr>
            <a:picLocks noChangeAspect="1" noChangeArrowheads="1"/>
          </p:cNvPicPr>
          <p:nvPr/>
        </p:nvPicPr>
        <p:blipFill>
          <a:blip r:embed="rId2" cstate="print"/>
          <a:srcRect/>
          <a:stretch>
            <a:fillRect/>
          </a:stretch>
        </p:blipFill>
        <p:spPr bwMode="auto">
          <a:xfrm>
            <a:off x="1258888" y="2852738"/>
            <a:ext cx="6692900" cy="3600450"/>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74" name="Text Box 14"/>
          <p:cNvSpPr txBox="1">
            <a:spLocks noChangeArrowheads="1"/>
          </p:cNvSpPr>
          <p:nvPr/>
        </p:nvSpPr>
        <p:spPr bwMode="auto">
          <a:xfrm>
            <a:off x="6948488" y="3716338"/>
            <a:ext cx="2016125" cy="366712"/>
          </a:xfrm>
          <a:prstGeom prst="rect">
            <a:avLst/>
          </a:prstGeom>
          <a:noFill/>
          <a:ln w="9525">
            <a:noFill/>
            <a:miter lim="800000"/>
            <a:headEnd/>
            <a:tailEnd/>
          </a:ln>
        </p:spPr>
        <p:txBody>
          <a:bodyPr>
            <a:spAutoFit/>
          </a:bodyPr>
          <a:lstStyle/>
          <a:p>
            <a:pPr>
              <a:spcBef>
                <a:spcPct val="50000"/>
              </a:spcBef>
            </a:pPr>
            <a:endParaRPr lang="pt-BR">
              <a:latin typeface="Tahoma" pitchFamily="34" charset="0"/>
            </a:endParaRPr>
          </a:p>
        </p:txBody>
      </p:sp>
      <p:sp>
        <p:nvSpPr>
          <p:cNvPr id="66581" name="Text Box 21"/>
          <p:cNvSpPr txBox="1">
            <a:spLocks noChangeArrowheads="1"/>
          </p:cNvSpPr>
          <p:nvPr/>
        </p:nvSpPr>
        <p:spPr bwMode="auto">
          <a:xfrm>
            <a:off x="0" y="0"/>
            <a:ext cx="9144000" cy="762000"/>
          </a:xfrm>
          <a:prstGeom prst="rect">
            <a:avLst/>
          </a:prstGeom>
          <a:noFill/>
          <a:ln w="9525">
            <a:noFill/>
            <a:miter lim="800000"/>
            <a:headEnd/>
            <a:tailEnd/>
          </a:ln>
          <a:effectLst/>
        </p:spPr>
        <p:txBody>
          <a:bodyPr>
            <a:spAutoFit/>
          </a:bodyPr>
          <a:lstStyle/>
          <a:p>
            <a:pPr>
              <a:spcBef>
                <a:spcPct val="50000"/>
              </a:spcBef>
              <a:defRPr/>
            </a:pPr>
            <a:r>
              <a:rPr lang="pt-PT" sz="4400" dirty="0">
                <a:solidFill>
                  <a:schemeClr val="bg1"/>
                </a:solidFill>
                <a:effectLst>
                  <a:outerShdw blurRad="38100" dist="38100" dir="2700000" algn="tl">
                    <a:srgbClr val="FFFFFF"/>
                  </a:outerShdw>
                </a:effectLst>
              </a:rPr>
              <a:t>Sinais de proibição</a:t>
            </a:r>
          </a:p>
        </p:txBody>
      </p:sp>
      <p:pic>
        <p:nvPicPr>
          <p:cNvPr id="11268" name="Picture 9" descr="E:\placas vermelhas.png"/>
          <p:cNvPicPr>
            <a:picLocks noChangeAspect="1" noChangeArrowheads="1"/>
          </p:cNvPicPr>
          <p:nvPr/>
        </p:nvPicPr>
        <p:blipFill>
          <a:blip r:embed="rId2" cstate="print"/>
          <a:srcRect/>
          <a:stretch>
            <a:fillRect/>
          </a:stretch>
        </p:blipFill>
        <p:spPr bwMode="auto">
          <a:xfrm>
            <a:off x="1403350" y="885825"/>
            <a:ext cx="6192838" cy="5972175"/>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nodePh="1">
                                  <p:stCondLst>
                                    <p:cond delay="0"/>
                                  </p:stCondLst>
                                  <p:endCondLst>
                                    <p:cond evt="begin" delay="0">
                                      <p:tn val="5"/>
                                    </p:cond>
                                  </p:endCondLst>
                                  <p:childTnLst>
                                    <p:set>
                                      <p:cBhvr>
                                        <p:cTn id="6" dur="1" fill="hold">
                                          <p:stCondLst>
                                            <p:cond delay="0"/>
                                          </p:stCondLst>
                                        </p:cTn>
                                        <p:tgtEl>
                                          <p:spTgt spid="66574"/>
                                        </p:tgtEl>
                                        <p:attrNameLst>
                                          <p:attrName>style.visibility</p:attrName>
                                        </p:attrNameLst>
                                      </p:cBhvr>
                                      <p:to>
                                        <p:strVal val="visible"/>
                                      </p:to>
                                    </p:set>
                                    <p:animEffect transition="in" filter="fade">
                                      <p:cBhvr>
                                        <p:cTn id="7" dur="770" decel="100000"/>
                                        <p:tgtEl>
                                          <p:spTgt spid="66574"/>
                                        </p:tgtEl>
                                      </p:cBhvr>
                                    </p:animEffect>
                                    <p:animScale>
                                      <p:cBhvr>
                                        <p:cTn id="8" dur="770" decel="100000"/>
                                        <p:tgtEl>
                                          <p:spTgt spid="66574"/>
                                        </p:tgtEl>
                                      </p:cBhvr>
                                      <p:from x="10000" y="10000"/>
                                      <p:to x="200000" y="450000"/>
                                    </p:animScale>
                                    <p:animScale>
                                      <p:cBhvr>
                                        <p:cTn id="9" dur="1230" accel="100000" fill="hold">
                                          <p:stCondLst>
                                            <p:cond delay="770"/>
                                          </p:stCondLst>
                                        </p:cTn>
                                        <p:tgtEl>
                                          <p:spTgt spid="66574"/>
                                        </p:tgtEl>
                                      </p:cBhvr>
                                      <p:from x="200000" y="450000"/>
                                      <p:to x="100000" y="100000"/>
                                    </p:animScale>
                                    <p:set>
                                      <p:cBhvr>
                                        <p:cTn id="10" dur="770" fill="hold"/>
                                        <p:tgtEl>
                                          <p:spTgt spid="66574"/>
                                        </p:tgtEl>
                                        <p:attrNameLst>
                                          <p:attrName>ppt_x</p:attrName>
                                        </p:attrNameLst>
                                      </p:cBhvr>
                                      <p:to>
                                        <p:strVal val="(0.5)"/>
                                      </p:to>
                                    </p:set>
                                    <p:anim from="(0.5)" to="(#ppt_x)" calcmode="lin" valueType="num">
                                      <p:cBhvr>
                                        <p:cTn id="11" dur="1230" accel="100000" fill="hold">
                                          <p:stCondLst>
                                            <p:cond delay="770"/>
                                          </p:stCondLst>
                                        </p:cTn>
                                        <p:tgtEl>
                                          <p:spTgt spid="66574"/>
                                        </p:tgtEl>
                                        <p:attrNameLst>
                                          <p:attrName>ppt_x</p:attrName>
                                        </p:attrNameLst>
                                      </p:cBhvr>
                                    </p:anim>
                                    <p:set>
                                      <p:cBhvr>
                                        <p:cTn id="12" dur="770" fill="hold"/>
                                        <p:tgtEl>
                                          <p:spTgt spid="66574"/>
                                        </p:tgtEl>
                                        <p:attrNameLst>
                                          <p:attrName>ppt_y</p:attrName>
                                        </p:attrNameLst>
                                      </p:cBhvr>
                                      <p:to>
                                        <p:strVal val="(#ppt_y+0.4)"/>
                                      </p:to>
                                    </p:set>
                                    <p:anim from="(#ppt_y+0.4)" to="(#ppt_y)" calcmode="lin" valueType="num">
                                      <p:cBhvr>
                                        <p:cTn id="13" dur="1230" accel="100000" fill="hold">
                                          <p:stCondLst>
                                            <p:cond delay="770"/>
                                          </p:stCondLst>
                                        </p:cTn>
                                        <p:tgtEl>
                                          <p:spTgt spid="6657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74"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6.1|6.9|8.1"/>
</p:tagLst>
</file>

<file path=ppt/tags/tag2.xml><?xml version="1.0" encoding="utf-8"?>
<p:tagLst xmlns:a="http://schemas.openxmlformats.org/drawingml/2006/main" xmlns:r="http://schemas.openxmlformats.org/officeDocument/2006/relationships" xmlns:p="http://schemas.openxmlformats.org/presentationml/2006/main">
  <p:tag name="TIMING" val="|6|23.4|2.5"/>
</p:tagLst>
</file>

<file path=ppt/tags/tag3.xml><?xml version="1.0" encoding="utf-8"?>
<p:tagLst xmlns:a="http://schemas.openxmlformats.org/drawingml/2006/main" xmlns:r="http://schemas.openxmlformats.org/officeDocument/2006/relationships" xmlns:p="http://schemas.openxmlformats.org/presentationml/2006/main">
  <p:tag name="TIMING" val="|9.5"/>
</p:tagLst>
</file>

<file path=ppt/theme/theme1.xml><?xml version="1.0" encoding="utf-8"?>
<a:theme xmlns:a="http://schemas.openxmlformats.org/drawingml/2006/main" name="1_Modelo de apresentação predefinido">
  <a:themeElements>
    <a:clrScheme name="1_Modelo de apresentação predefinido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1_Modelo de apresentação predefini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PT"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PT" sz="1800" b="0" i="0" u="none" strike="noStrike" cap="none" normalizeH="0" baseline="0" smtClean="0">
            <a:ln>
              <a:noFill/>
            </a:ln>
            <a:solidFill>
              <a:schemeClr val="tx1"/>
            </a:solidFill>
            <a:effectLst/>
            <a:latin typeface="Arial" charset="0"/>
          </a:defRPr>
        </a:defPPr>
      </a:lstStyle>
    </a:lnDef>
  </a:objectDefaults>
  <a:extraClrSchemeLst>
    <a:extraClrScheme>
      <a:clrScheme name="1_Modelo de apresentação predefinido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1_Modelo de apresentação predefinido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1_Modelo de apresentação predefinido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1_Modelo de apresentação predefinido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Modelo de apresentação predefinido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1_Modelo de apresentação predefinido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1_Modelo de apresentação predefinido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1_Modelo de apresentação predefinido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1_Modelo de apresentação predefinido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Orbit</Template>
  <TotalTime>2206</TotalTime>
  <Words>685</Words>
  <Application>Microsoft Office PowerPoint</Application>
  <PresentationFormat>Apresentação na tela (4:3)</PresentationFormat>
  <Paragraphs>117</Paragraphs>
  <Slides>22</Slides>
  <Notes>1</Notes>
  <HiddenSlides>0</HiddenSlides>
  <MMClips>0</MMClips>
  <ScaleCrop>false</ScaleCrop>
  <HeadingPairs>
    <vt:vector size="4" baseType="variant">
      <vt:variant>
        <vt:lpstr>Tema</vt:lpstr>
      </vt:variant>
      <vt:variant>
        <vt:i4>1</vt:i4>
      </vt:variant>
      <vt:variant>
        <vt:lpstr>Títulos de slides</vt:lpstr>
      </vt:variant>
      <vt:variant>
        <vt:i4>22</vt:i4>
      </vt:variant>
    </vt:vector>
  </HeadingPairs>
  <TitlesOfParts>
    <vt:vector size="23" baseType="lpstr">
      <vt:lpstr>1_Modelo de apresentação predefinido</vt:lpstr>
      <vt:lpstr>Slide 1</vt:lpstr>
      <vt:lpstr>Slide 2</vt:lpstr>
      <vt:lpstr>ACIDENTE DE TRABALHO</vt:lpstr>
      <vt:lpstr>Slide 4</vt:lpstr>
      <vt:lpstr>Slide 5</vt:lpstr>
      <vt:lpstr>As Formas</vt:lpstr>
      <vt:lpstr>Slide 7</vt:lpstr>
      <vt:lpstr>  Sinais de Segurança em Locais de Trabalho   Sinais de obrigação</vt:lpstr>
      <vt:lpstr>Slide 9</vt:lpstr>
      <vt:lpstr>Sinais de aviso de perigo</vt:lpstr>
      <vt:lpstr>Slide 11</vt:lpstr>
      <vt:lpstr>PPRA – PROGRAMA DE PREVENÇÃO DE RISCOS AMBIENTAIS</vt:lpstr>
      <vt:lpstr>PPRA – PROGRAMA DE PREVENÇÃO DE RISCOS AMBIENTAIS</vt:lpstr>
      <vt:lpstr>PPRA – PROGRAMA DE PREVENÇÃO DE RISCOS AMBIENTAIS</vt:lpstr>
      <vt:lpstr>PPRA – PROGRAMA DE PREVENÇÃO DE RISCOS AMBIENTAIS</vt:lpstr>
      <vt:lpstr>PPRA – PROGRAMA DE PREVENÇÃO DE RISCOS AMBIENTAIS</vt:lpstr>
      <vt:lpstr>Mapa de Riscos</vt:lpstr>
      <vt:lpstr>Mapa de Riscos</vt:lpstr>
      <vt:lpstr>Mapa de Riscos</vt:lpstr>
      <vt:lpstr>Mapa de Riscos</vt:lpstr>
      <vt:lpstr>Mapa de Riscos</vt:lpstr>
      <vt:lpstr>Mapa de Riscos</vt:lpstr>
    </vt:vector>
  </TitlesOfParts>
  <Company>Agrup. Vertical Sta. Bárbara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EDUCAÇÃO TECNOLÓGICA</dc:title>
  <dc:creator>Agrup. Vertical Sta. Bárbara</dc:creator>
  <cp:lastModifiedBy>Home</cp:lastModifiedBy>
  <cp:revision>97</cp:revision>
  <dcterms:created xsi:type="dcterms:W3CDTF">2007-09-28T11:13:09Z</dcterms:created>
  <dcterms:modified xsi:type="dcterms:W3CDTF">2016-08-03T21:12:23Z</dcterms:modified>
</cp:coreProperties>
</file>