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1" r:id="rId2"/>
    <p:sldId id="382" r:id="rId3"/>
    <p:sldId id="383" r:id="rId4"/>
    <p:sldId id="384" r:id="rId5"/>
    <p:sldId id="385" r:id="rId6"/>
    <p:sldId id="482" r:id="rId7"/>
    <p:sldId id="481" r:id="rId8"/>
    <p:sldId id="483" r:id="rId9"/>
    <p:sldId id="485" r:id="rId10"/>
    <p:sldId id="486" r:id="rId11"/>
    <p:sldId id="487" r:id="rId12"/>
    <p:sldId id="488" r:id="rId13"/>
    <p:sldId id="489" r:id="rId14"/>
    <p:sldId id="490" r:id="rId15"/>
    <p:sldId id="491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C9A8"/>
    <a:srgbClr val="5EBA90"/>
    <a:srgbClr val="7EC2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15/09/2015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grpSp>
          <p:nvGrpSpPr>
            <p:cNvPr id="4" name="Grupo 3"/>
            <p:cNvGrpSpPr/>
            <p:nvPr/>
          </p:nvGrpSpPr>
          <p:grpSpPr>
            <a:xfrm>
              <a:off x="0" y="-27384"/>
              <a:ext cx="9144000" cy="6885384"/>
              <a:chOff x="0" y="-27384"/>
              <a:chExt cx="9144000" cy="6885384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7384"/>
                <a:ext cx="9144000" cy="6885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" name="Retângulo 2"/>
              <p:cNvSpPr/>
              <p:nvPr/>
            </p:nvSpPr>
            <p:spPr>
              <a:xfrm>
                <a:off x="1043608" y="1052736"/>
                <a:ext cx="6984776" cy="864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3600" b="1" spc="400" dirty="0" smtClean="0">
                    <a:solidFill>
                      <a:schemeClr val="tx2">
                        <a:lumMod val="75000"/>
                      </a:schemeClr>
                    </a:solidFill>
                  </a:rPr>
                  <a:t>NR 4 - SESMT</a:t>
                </a:r>
                <a:endParaRPr lang="pt-BR" sz="3600" b="1" spc="400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" name="Retângulo 1"/>
            <p:cNvSpPr/>
            <p:nvPr/>
          </p:nvSpPr>
          <p:spPr>
            <a:xfrm>
              <a:off x="1043608" y="2431116"/>
              <a:ext cx="7920880" cy="42473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3600" dirty="0">
                  <a:solidFill>
                    <a:srgbClr val="C00000"/>
                  </a:solidFill>
                </a:rPr>
                <a:t>NR-4</a:t>
              </a:r>
            </a:p>
            <a:p>
              <a:pPr algn="just">
                <a:lnSpc>
                  <a:spcPct val="130000"/>
                </a:lnSpc>
              </a:pPr>
              <a:r>
                <a:rPr lang="pt-BR" sz="3600" dirty="0" smtClean="0"/>
                <a:t>Estabelece </a:t>
              </a:r>
              <a:r>
                <a:rPr lang="pt-BR" sz="3600" dirty="0"/>
                <a:t>a obrigatoriedade de </a:t>
              </a:r>
              <a:r>
                <a:rPr lang="pt-BR" sz="3600" dirty="0" smtClean="0"/>
                <a:t>empresas públicas </a:t>
              </a:r>
              <a:r>
                <a:rPr lang="pt-BR" sz="3600" dirty="0"/>
                <a:t>e privadas, que </a:t>
              </a:r>
              <a:r>
                <a:rPr lang="pt-BR" sz="3600" dirty="0" smtClean="0"/>
                <a:t>possuam funcionários </a:t>
              </a:r>
              <a:r>
                <a:rPr lang="pt-BR" sz="3600" dirty="0"/>
                <a:t>registrados pela CLT (Art</a:t>
              </a:r>
              <a:r>
                <a:rPr lang="pt-BR" sz="3600" dirty="0" smtClean="0"/>
                <a:t>. 162</a:t>
              </a:r>
              <a:r>
                <a:rPr lang="pt-BR" sz="3600" dirty="0"/>
                <a:t>), de organizarem e manterem </a:t>
              </a:r>
              <a:r>
                <a:rPr lang="pt-BR" sz="3600" dirty="0" smtClean="0"/>
                <a:t>em funcionamento </a:t>
              </a:r>
              <a:r>
                <a:rPr lang="pt-BR" sz="3600" dirty="0"/>
                <a:t>o SESMT.</a:t>
              </a:r>
            </a:p>
          </p:txBody>
        </p:sp>
        <p:pic>
          <p:nvPicPr>
            <p:cNvPr id="12290" name="Picture 2" descr="http://www.araraquara.sp.gov.br/ImageBank/FCKEditor/file/coordadm/logotipo%2520sesmt%2520-%2520vers%C3%A3o%25201%5B1%5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5996" y="332656"/>
              <a:ext cx="4444157" cy="2571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1157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grpSp>
          <p:nvGrpSpPr>
            <p:cNvPr id="3" name="Grupo 2"/>
            <p:cNvGrpSpPr/>
            <p:nvPr/>
          </p:nvGrpSpPr>
          <p:grpSpPr>
            <a:xfrm>
              <a:off x="0" y="-27384"/>
              <a:ext cx="9144000" cy="6885384"/>
              <a:chOff x="0" y="-27384"/>
              <a:chExt cx="9144000" cy="6885384"/>
            </a:xfrm>
          </p:grpSpPr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7384"/>
                <a:ext cx="9144000" cy="6885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Retângulo 6"/>
              <p:cNvSpPr/>
              <p:nvPr/>
            </p:nvSpPr>
            <p:spPr>
              <a:xfrm>
                <a:off x="1043608" y="1052736"/>
                <a:ext cx="7920880" cy="864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3600" b="1" spc="400" dirty="0" smtClean="0">
                    <a:solidFill>
                      <a:schemeClr val="tx2">
                        <a:lumMod val="75000"/>
                      </a:schemeClr>
                    </a:solidFill>
                  </a:rPr>
                  <a:t>NR 4 – SESMT       </a:t>
                </a:r>
                <a:r>
                  <a:rPr lang="pt-BR" sz="3600" b="1" spc="400" dirty="0" smtClean="0">
                    <a:solidFill>
                      <a:srgbClr val="C00000"/>
                    </a:solidFill>
                  </a:rPr>
                  <a:t>PCMSO – NR 7</a:t>
                </a:r>
                <a:endParaRPr lang="pt-BR" sz="3600" b="1" spc="4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4" name="Retângulo 3"/>
            <p:cNvSpPr/>
            <p:nvPr/>
          </p:nvSpPr>
          <p:spPr>
            <a:xfrm>
              <a:off x="899592" y="2459504"/>
              <a:ext cx="8244408" cy="42473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71500" indent="-571500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pt-BR" sz="3600" dirty="0" smtClean="0"/>
                <a:t>Orientar </a:t>
              </a:r>
              <a:r>
                <a:rPr lang="pt-BR" sz="3600" dirty="0"/>
                <a:t>a realização </a:t>
              </a:r>
              <a:endParaRPr lang="pt-BR" sz="3600" dirty="0" smtClean="0"/>
            </a:p>
            <a:p>
              <a:pPr indent="633413">
                <a:lnSpc>
                  <a:spcPct val="150000"/>
                </a:lnSpc>
              </a:pPr>
              <a:r>
                <a:rPr lang="pt-BR" sz="3600" dirty="0" smtClean="0"/>
                <a:t>de </a:t>
              </a:r>
              <a:r>
                <a:rPr lang="pt-BR" sz="3600" dirty="0"/>
                <a:t>exames </a:t>
              </a:r>
              <a:endParaRPr lang="pt-BR" sz="3600" dirty="0" smtClean="0"/>
            </a:p>
            <a:p>
              <a:pPr indent="633413">
                <a:lnSpc>
                  <a:spcPct val="150000"/>
                </a:lnSpc>
              </a:pPr>
              <a:r>
                <a:rPr lang="pt-BR" sz="3600" dirty="0" smtClean="0"/>
                <a:t>Médicos;</a:t>
              </a:r>
              <a:endParaRPr lang="pt-BR" sz="3600" dirty="0"/>
            </a:p>
            <a:p>
              <a:pPr marL="571500" indent="-571500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pt-BR" sz="3600" dirty="0" smtClean="0"/>
                <a:t>Promover a orientação </a:t>
              </a:r>
              <a:r>
                <a:rPr lang="pt-BR" sz="3600" dirty="0"/>
                <a:t>educacional </a:t>
              </a:r>
              <a:endParaRPr lang="pt-BR" sz="3600" dirty="0" smtClean="0"/>
            </a:p>
            <a:p>
              <a:pPr indent="530225">
                <a:lnSpc>
                  <a:spcPct val="150000"/>
                </a:lnSpc>
              </a:pPr>
              <a:r>
                <a:rPr lang="pt-BR" sz="3600" dirty="0" smtClean="0"/>
                <a:t>sobre saude.</a:t>
              </a:r>
              <a:endParaRPr lang="pt-BR" sz="3600" dirty="0"/>
            </a:p>
          </p:txBody>
        </p:sp>
        <p:pic>
          <p:nvPicPr>
            <p:cNvPr id="5" name="Picture 2" descr="http://elocconsultoriaetreinamentos.com/site/images/botoes/PCMS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61" y="2603520"/>
              <a:ext cx="2952328" cy="2265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99974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7384"/>
            <a:ext cx="9252520" cy="6885384"/>
            <a:chOff x="0" y="-27384"/>
            <a:chExt cx="9252520" cy="6885384"/>
          </a:xfrm>
        </p:grpSpPr>
        <p:grpSp>
          <p:nvGrpSpPr>
            <p:cNvPr id="3" name="Grupo 2"/>
            <p:cNvGrpSpPr/>
            <p:nvPr/>
          </p:nvGrpSpPr>
          <p:grpSpPr>
            <a:xfrm>
              <a:off x="0" y="-27384"/>
              <a:ext cx="9252520" cy="6885384"/>
              <a:chOff x="0" y="-27384"/>
              <a:chExt cx="9252520" cy="6885384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7384"/>
                <a:ext cx="9144000" cy="6885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Retângulo 5"/>
              <p:cNvSpPr/>
              <p:nvPr/>
            </p:nvSpPr>
            <p:spPr>
              <a:xfrm>
                <a:off x="827584" y="1052736"/>
                <a:ext cx="8424936" cy="864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3600" b="1" spc="400" dirty="0" smtClean="0">
                    <a:solidFill>
                      <a:schemeClr val="tx2">
                        <a:lumMod val="75000"/>
                      </a:schemeClr>
                    </a:solidFill>
                  </a:rPr>
                  <a:t>NR 4 – SESMT  </a:t>
                </a:r>
                <a:r>
                  <a:rPr lang="pt-BR" sz="3600" b="1" spc="400" dirty="0" smtClean="0">
                    <a:solidFill>
                      <a:srgbClr val="C00000"/>
                    </a:solidFill>
                  </a:rPr>
                  <a:t>Análise ergonômica</a:t>
                </a:r>
                <a:endParaRPr lang="pt-BR" sz="3600" b="1" spc="4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4" name="Retângulo 3"/>
            <p:cNvSpPr/>
            <p:nvPr/>
          </p:nvSpPr>
          <p:spPr>
            <a:xfrm>
              <a:off x="899592" y="2459504"/>
              <a:ext cx="8244408" cy="42473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71500" indent="-571500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pt-BR" sz="3600" dirty="0"/>
                <a:t>Entrevista com os trabalhadores;</a:t>
              </a:r>
            </a:p>
            <a:p>
              <a:pPr marL="571500" indent="-571500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pt-BR" sz="3600" dirty="0" smtClean="0"/>
                <a:t>Identificação </a:t>
              </a:r>
              <a:r>
                <a:rPr lang="pt-BR" sz="3600" dirty="0"/>
                <a:t>sistemática de ações </a:t>
              </a:r>
              <a:r>
                <a:rPr lang="pt-BR" sz="3600" dirty="0" smtClean="0"/>
                <a:t>técnicas no </a:t>
              </a:r>
              <a:r>
                <a:rPr lang="pt-BR" sz="3600" dirty="0"/>
                <a:t>trabalho;</a:t>
              </a:r>
            </a:p>
            <a:p>
              <a:pPr marL="571500" indent="-571500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pt-BR" sz="3600" dirty="0" smtClean="0"/>
                <a:t>Definição </a:t>
              </a:r>
              <a:r>
                <a:rPr lang="pt-BR" sz="3600" dirty="0"/>
                <a:t>do risco ergonômico;</a:t>
              </a:r>
            </a:p>
            <a:p>
              <a:pPr marL="571500" indent="-571500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pt-BR" sz="3600" dirty="0" smtClean="0"/>
                <a:t> </a:t>
              </a:r>
              <a:r>
                <a:rPr lang="pt-BR" sz="3600" dirty="0"/>
                <a:t>Definição das melhorias </a:t>
              </a:r>
              <a:r>
                <a:rPr lang="pt-BR" sz="3600" dirty="0" smtClean="0"/>
                <a:t>necessárias.</a:t>
              </a:r>
              <a:endParaRPr lang="pt-BR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75054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7384"/>
            <a:ext cx="9252520" cy="6885384"/>
            <a:chOff x="0" y="-27384"/>
            <a:chExt cx="9252520" cy="6885384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9144000" cy="6885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tângulo 3"/>
            <p:cNvSpPr/>
            <p:nvPr/>
          </p:nvSpPr>
          <p:spPr>
            <a:xfrm>
              <a:off x="827584" y="1052736"/>
              <a:ext cx="8424936" cy="8640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3600" b="1" dirty="0" smtClean="0">
                  <a:solidFill>
                    <a:srgbClr val="C00000"/>
                  </a:solidFill>
                </a:rPr>
                <a:t>Plano de prevenção e de emergência</a:t>
              </a:r>
              <a:endParaRPr lang="pt-BR" sz="36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Retângulo 4"/>
          <p:cNvSpPr/>
          <p:nvPr/>
        </p:nvSpPr>
        <p:spPr>
          <a:xfrm>
            <a:off x="971600" y="2420888"/>
            <a:ext cx="7776864" cy="416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600" dirty="0" smtClean="0"/>
              <a:t>Sistematização </a:t>
            </a:r>
            <a:r>
              <a:rPr lang="pt-BR" sz="3600" dirty="0"/>
              <a:t>de </a:t>
            </a:r>
            <a:r>
              <a:rPr lang="pt-BR" sz="3600" dirty="0" smtClean="0"/>
              <a:t>um conjunto </a:t>
            </a:r>
            <a:r>
              <a:rPr lang="pt-BR" sz="3600" dirty="0"/>
              <a:t>de normas e </a:t>
            </a:r>
            <a:r>
              <a:rPr lang="pt-BR" sz="3600" dirty="0" smtClean="0"/>
              <a:t>procedimentos; </a:t>
            </a:r>
          </a:p>
          <a:p>
            <a:pPr marL="571500" indent="-5715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600" dirty="0" smtClean="0"/>
              <a:t>Evita ou minimiza </a:t>
            </a:r>
            <a:r>
              <a:rPr lang="pt-BR" sz="3600" dirty="0"/>
              <a:t>os efeitos </a:t>
            </a:r>
            <a:r>
              <a:rPr lang="pt-BR" sz="3600" dirty="0" smtClean="0"/>
              <a:t>de ocorrências </a:t>
            </a:r>
            <a:r>
              <a:rPr lang="pt-BR" sz="3600" dirty="0"/>
              <a:t>em </a:t>
            </a:r>
            <a:r>
              <a:rPr lang="pt-BR" sz="3600" dirty="0" smtClean="0"/>
              <a:t>determinadas áreas; </a:t>
            </a:r>
          </a:p>
          <a:p>
            <a:pPr marL="571500" indent="-5715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600" dirty="0" smtClean="0"/>
              <a:t>Otimiza os recursos </a:t>
            </a:r>
            <a:r>
              <a:rPr lang="pt-BR" sz="3600" dirty="0"/>
              <a:t>disponíveis.</a:t>
            </a:r>
          </a:p>
        </p:txBody>
      </p:sp>
    </p:spTree>
    <p:extLst>
      <p:ext uri="{BB962C8B-B14F-4D97-AF65-F5344CB8AC3E}">
        <p14:creationId xmlns:p14="http://schemas.microsoft.com/office/powerpoint/2010/main" xmlns="" val="405826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9144000" cy="6885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tângulo 3"/>
            <p:cNvSpPr/>
            <p:nvPr/>
          </p:nvSpPr>
          <p:spPr>
            <a:xfrm>
              <a:off x="323528" y="476672"/>
              <a:ext cx="8424936" cy="8640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pt-BR" sz="3600" b="1" dirty="0" smtClean="0">
                  <a:solidFill>
                    <a:srgbClr val="C00000"/>
                  </a:solidFill>
                </a:rPr>
                <a:t>Razões para elaboração</a:t>
              </a:r>
            </a:p>
            <a:p>
              <a:pPr algn="r"/>
              <a:r>
                <a:rPr lang="pt-BR" sz="3600" b="1" dirty="0" smtClean="0">
                  <a:solidFill>
                    <a:srgbClr val="C00000"/>
                  </a:solidFill>
                </a:rPr>
                <a:t> do plano de prevenção e de emergência</a:t>
              </a:r>
              <a:endParaRPr lang="pt-BR" sz="36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Retângulo 4"/>
          <p:cNvSpPr/>
          <p:nvPr/>
        </p:nvSpPr>
        <p:spPr>
          <a:xfrm>
            <a:off x="971600" y="2348880"/>
            <a:ext cx="7992888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pt-BR" sz="3600" dirty="0" smtClean="0"/>
              <a:t>Identificação dos riscos; </a:t>
            </a:r>
          </a:p>
          <a:p>
            <a:pPr marL="571500" indent="-571500"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pt-BR" sz="3600" dirty="0" smtClean="0"/>
              <a:t>Minimização dos </a:t>
            </a:r>
            <a:r>
              <a:rPr lang="pt-BR" sz="3600" dirty="0"/>
              <a:t>seus efeitos;</a:t>
            </a:r>
          </a:p>
          <a:p>
            <a:pPr marL="571500" indent="-571500"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pt-BR" sz="3600" dirty="0" smtClean="0"/>
              <a:t>Estabelecimento de </a:t>
            </a:r>
            <a:r>
              <a:rPr lang="pt-BR" sz="3600" dirty="0"/>
              <a:t>cenários de acidentes para os </a:t>
            </a:r>
            <a:r>
              <a:rPr lang="pt-BR" sz="3600" dirty="0" smtClean="0"/>
              <a:t>riscos identificados</a:t>
            </a:r>
            <a:r>
              <a:rPr lang="pt-BR" sz="3600" dirty="0"/>
              <a:t>;</a:t>
            </a:r>
          </a:p>
          <a:p>
            <a:pPr marL="571500" indent="-571500"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pt-BR" sz="3600" dirty="0" smtClean="0"/>
              <a:t>Definição de </a:t>
            </a:r>
            <a:r>
              <a:rPr lang="pt-BR" sz="3600" dirty="0"/>
              <a:t>princípios, normas e regras de </a:t>
            </a:r>
            <a:r>
              <a:rPr lang="pt-BR" sz="3600" dirty="0" smtClean="0"/>
              <a:t>atuação;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12882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9144000" cy="6885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tângulo 3"/>
            <p:cNvSpPr/>
            <p:nvPr/>
          </p:nvSpPr>
          <p:spPr>
            <a:xfrm>
              <a:off x="323528" y="476672"/>
              <a:ext cx="8424936" cy="8640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pt-BR" sz="3600" b="1" dirty="0" smtClean="0">
                  <a:solidFill>
                    <a:srgbClr val="C00000"/>
                  </a:solidFill>
                </a:rPr>
                <a:t>Razões para elaboração</a:t>
              </a:r>
            </a:p>
            <a:p>
              <a:pPr algn="r"/>
              <a:r>
                <a:rPr lang="pt-BR" sz="3600" b="1" dirty="0" smtClean="0">
                  <a:solidFill>
                    <a:srgbClr val="C00000"/>
                  </a:solidFill>
                </a:rPr>
                <a:t> do plano de prevenção e de emergência</a:t>
              </a:r>
              <a:endParaRPr lang="pt-BR" sz="36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Retângulo 4"/>
          <p:cNvSpPr/>
          <p:nvPr/>
        </p:nvSpPr>
        <p:spPr>
          <a:xfrm>
            <a:off x="971600" y="2420888"/>
            <a:ext cx="7920880" cy="4355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pt-BR" sz="3600" dirty="0" smtClean="0"/>
              <a:t>Organização dos </a:t>
            </a:r>
            <a:r>
              <a:rPr lang="pt-BR" sz="3600" dirty="0"/>
              <a:t>meios e </a:t>
            </a:r>
            <a:r>
              <a:rPr lang="pt-BR" sz="3600" dirty="0" smtClean="0"/>
              <a:t>previsão das </a:t>
            </a:r>
            <a:r>
              <a:rPr lang="pt-BR" sz="3600" dirty="0"/>
              <a:t>missões para cada um </a:t>
            </a:r>
            <a:r>
              <a:rPr lang="pt-BR" sz="3600" dirty="0" smtClean="0"/>
              <a:t>dos intervenientes</a:t>
            </a:r>
            <a:r>
              <a:rPr lang="pt-BR" sz="3600" dirty="0"/>
              <a:t>;</a:t>
            </a:r>
          </a:p>
          <a:p>
            <a:pPr marL="571500" indent="-571500" algn="just">
              <a:lnSpc>
                <a:spcPct val="130000"/>
              </a:lnSpc>
              <a:buFont typeface="Wingdings" pitchFamily="2" charset="2"/>
              <a:buChar char="ü"/>
            </a:pPr>
            <a:r>
              <a:rPr lang="pt-BR" sz="3600" dirty="0" smtClean="0"/>
              <a:t>Permissão de ações </a:t>
            </a:r>
            <a:r>
              <a:rPr lang="pt-BR" sz="3600" dirty="0"/>
              <a:t>oportunas, destinadas </a:t>
            </a:r>
            <a:r>
              <a:rPr lang="pt-BR" sz="3600" dirty="0" smtClean="0"/>
              <a:t>a limitar </a:t>
            </a:r>
            <a:r>
              <a:rPr lang="pt-BR" sz="3600" dirty="0"/>
              <a:t>as consequências do sinistro;</a:t>
            </a:r>
          </a:p>
        </p:txBody>
      </p:sp>
    </p:spTree>
    <p:extLst>
      <p:ext uri="{BB962C8B-B14F-4D97-AF65-F5344CB8AC3E}">
        <p14:creationId xmlns:p14="http://schemas.microsoft.com/office/powerpoint/2010/main" xmlns="" val="5962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9144000" cy="6885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tângulo 3"/>
            <p:cNvSpPr/>
            <p:nvPr/>
          </p:nvSpPr>
          <p:spPr>
            <a:xfrm>
              <a:off x="323528" y="476672"/>
              <a:ext cx="8424936" cy="8640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r>
                <a:rPr lang="pt-BR" sz="3600" b="1" dirty="0" smtClean="0">
                  <a:solidFill>
                    <a:srgbClr val="C00000"/>
                  </a:solidFill>
                </a:rPr>
                <a:t>Razões para elaboração</a:t>
              </a:r>
            </a:p>
            <a:p>
              <a:pPr algn="r"/>
              <a:r>
                <a:rPr lang="pt-BR" sz="3600" b="1" dirty="0" smtClean="0">
                  <a:solidFill>
                    <a:srgbClr val="C00000"/>
                  </a:solidFill>
                </a:rPr>
                <a:t> do plano de prevenção e de emergência</a:t>
              </a:r>
              <a:endParaRPr lang="pt-BR" sz="36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Retângulo 4"/>
          <p:cNvSpPr/>
          <p:nvPr/>
        </p:nvSpPr>
        <p:spPr>
          <a:xfrm>
            <a:off x="827584" y="2419835"/>
            <a:ext cx="7920880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lnSpc>
                <a:spcPct val="130000"/>
              </a:lnSpc>
              <a:buFont typeface="Wingdings" pitchFamily="2" charset="2"/>
              <a:buChar char="ü"/>
            </a:pPr>
            <a:r>
              <a:rPr lang="pt-BR" sz="3600" dirty="0" smtClean="0"/>
              <a:t>Evitar </a:t>
            </a:r>
            <a:r>
              <a:rPr lang="pt-BR" sz="3600" dirty="0"/>
              <a:t>confusões, erros e atropelos e </a:t>
            </a:r>
            <a:r>
              <a:rPr lang="pt-BR" sz="3600" dirty="0" smtClean="0"/>
              <a:t>a duplicação </a:t>
            </a:r>
            <a:r>
              <a:rPr lang="pt-BR" sz="3600" dirty="0"/>
              <a:t>de atuações;</a:t>
            </a:r>
          </a:p>
          <a:p>
            <a:pPr marL="742950" indent="-742950">
              <a:lnSpc>
                <a:spcPct val="130000"/>
              </a:lnSpc>
              <a:buFont typeface="Wingdings" pitchFamily="2" charset="2"/>
              <a:buChar char="ü"/>
            </a:pPr>
            <a:r>
              <a:rPr lang="pt-BR" sz="3600" dirty="0" smtClean="0"/>
              <a:t>Previsão </a:t>
            </a:r>
            <a:r>
              <a:rPr lang="pt-BR" sz="3600" dirty="0"/>
              <a:t>e </a:t>
            </a:r>
            <a:r>
              <a:rPr lang="pt-BR" sz="3600" dirty="0" smtClean="0"/>
              <a:t>organização antecipada da</a:t>
            </a:r>
            <a:endParaRPr lang="pt-BR" sz="3600" dirty="0"/>
          </a:p>
          <a:p>
            <a:pPr indent="722313">
              <a:lnSpc>
                <a:spcPct val="130000"/>
              </a:lnSpc>
            </a:pPr>
            <a:r>
              <a:rPr lang="pt-BR" sz="3600" dirty="0"/>
              <a:t>evacuação e intervenção;</a:t>
            </a:r>
          </a:p>
          <a:p>
            <a:pPr marL="742950" indent="-742950">
              <a:lnSpc>
                <a:spcPct val="130000"/>
              </a:lnSpc>
              <a:buFont typeface="Wingdings" pitchFamily="2" charset="2"/>
              <a:buChar char="ü"/>
            </a:pPr>
            <a:r>
              <a:rPr lang="pt-BR" sz="3600" dirty="0" smtClean="0"/>
              <a:t>Estabelecimento de rotina de procedimentos (teste por simulação).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25995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grpSp>
          <p:nvGrpSpPr>
            <p:cNvPr id="4" name="Grupo 3"/>
            <p:cNvGrpSpPr/>
            <p:nvPr/>
          </p:nvGrpSpPr>
          <p:grpSpPr>
            <a:xfrm>
              <a:off x="0" y="-27384"/>
              <a:ext cx="9144000" cy="6885384"/>
              <a:chOff x="0" y="-27384"/>
              <a:chExt cx="9144000" cy="6885384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7384"/>
                <a:ext cx="9144000" cy="6885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" name="Retângulo 2"/>
              <p:cNvSpPr/>
              <p:nvPr/>
            </p:nvSpPr>
            <p:spPr>
              <a:xfrm>
                <a:off x="1043608" y="1052736"/>
                <a:ext cx="6984776" cy="864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3600" b="1" spc="400" dirty="0" smtClean="0">
                    <a:solidFill>
                      <a:schemeClr val="tx2">
                        <a:lumMod val="75000"/>
                      </a:schemeClr>
                    </a:solidFill>
                  </a:rPr>
                  <a:t>NR 4 - SESMT</a:t>
                </a:r>
                <a:endParaRPr lang="pt-BR" sz="3600" b="1" spc="400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  <p:pic>
          <p:nvPicPr>
            <p:cNvPr id="5" name="Picture 2" descr="http://www.araraquara.sp.gov.br/ImageBank/FCKEditor/file/coordadm/logotipo%2520sesmt%2520-%2520vers%C3%A3o%25201%5B1%5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2852936"/>
              <a:ext cx="6912768" cy="3672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7209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0" y="-27384"/>
            <a:ext cx="9396536" cy="6885384"/>
            <a:chOff x="0" y="-27384"/>
            <a:chExt cx="9396536" cy="6885384"/>
          </a:xfrm>
        </p:grpSpPr>
        <p:grpSp>
          <p:nvGrpSpPr>
            <p:cNvPr id="4" name="Grupo 3"/>
            <p:cNvGrpSpPr/>
            <p:nvPr/>
          </p:nvGrpSpPr>
          <p:grpSpPr>
            <a:xfrm>
              <a:off x="0" y="-27384"/>
              <a:ext cx="9144000" cy="6885384"/>
              <a:chOff x="0" y="-27384"/>
              <a:chExt cx="9144000" cy="6885384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7384"/>
                <a:ext cx="9144000" cy="6885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" name="Retângulo 2"/>
              <p:cNvSpPr/>
              <p:nvPr/>
            </p:nvSpPr>
            <p:spPr>
              <a:xfrm>
                <a:off x="1043608" y="1052736"/>
                <a:ext cx="6984776" cy="864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3600" b="1" spc="400" dirty="0" smtClean="0">
                    <a:solidFill>
                      <a:schemeClr val="tx2">
                        <a:lumMod val="75000"/>
                      </a:schemeClr>
                    </a:solidFill>
                  </a:rPr>
                  <a:t>NR 4 - SESMT</a:t>
                </a:r>
                <a:endParaRPr lang="pt-BR" sz="3600" b="1" spc="400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" name="Retângulo 1"/>
            <p:cNvSpPr/>
            <p:nvPr/>
          </p:nvSpPr>
          <p:spPr>
            <a:xfrm>
              <a:off x="899592" y="2420888"/>
              <a:ext cx="8496944" cy="3970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3600" dirty="0">
                  <a:solidFill>
                    <a:srgbClr val="C00000"/>
                  </a:solidFill>
                </a:rPr>
                <a:t>O que o SESMT faz?</a:t>
              </a:r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 smtClean="0"/>
                <a:t>Aplica </a:t>
              </a:r>
              <a:r>
                <a:rPr lang="pt-BR" sz="3600" dirty="0"/>
                <a:t>as melhores Práticas </a:t>
              </a:r>
              <a:endParaRPr lang="pt-BR" sz="3600" dirty="0" smtClean="0"/>
            </a:p>
            <a:p>
              <a:pPr indent="530225"/>
              <a:r>
                <a:rPr lang="pt-BR" sz="3600" dirty="0" smtClean="0"/>
                <a:t>Prevencionistas; </a:t>
              </a:r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Responde </a:t>
              </a:r>
              <a:r>
                <a:rPr lang="pt-BR" sz="36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as Entidades de </a:t>
              </a:r>
              <a:r>
                <a:rPr lang="pt-BR" sz="3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Fiscalização;</a:t>
              </a:r>
              <a:endParaRPr lang="pt-BR" sz="36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pPr marL="571500" indent="-571500" algn="just">
                <a:buFont typeface="Wingdings" pitchFamily="2" charset="2"/>
                <a:buChar char="ü"/>
              </a:pPr>
              <a:r>
                <a:rPr lang="pt-BR" sz="3600" dirty="0"/>
                <a:t>Atua para que as medidas sejam </a:t>
              </a:r>
              <a:endParaRPr lang="pt-BR" sz="3600" dirty="0" smtClean="0"/>
            </a:p>
            <a:p>
              <a:pPr marL="530225" algn="just"/>
              <a:r>
                <a:rPr lang="pt-BR" sz="3600" dirty="0" smtClean="0"/>
                <a:t>respeitadas;</a:t>
              </a:r>
              <a:endParaRPr lang="pt-BR" sz="3600" dirty="0"/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/>
                <a:t>Apura os </a:t>
              </a:r>
              <a:r>
                <a:rPr lang="pt-BR" sz="3600" dirty="0" smtClean="0"/>
                <a:t>acontecimentos.</a:t>
              </a:r>
              <a:endParaRPr lang="pt-BR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53802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0" y="-27384"/>
            <a:ext cx="9324528" cy="6885384"/>
            <a:chOff x="0" y="-27384"/>
            <a:chExt cx="9324528" cy="6885384"/>
          </a:xfrm>
        </p:grpSpPr>
        <p:grpSp>
          <p:nvGrpSpPr>
            <p:cNvPr id="4" name="Grupo 3"/>
            <p:cNvGrpSpPr/>
            <p:nvPr/>
          </p:nvGrpSpPr>
          <p:grpSpPr>
            <a:xfrm>
              <a:off x="0" y="-27384"/>
              <a:ext cx="9144000" cy="6885384"/>
              <a:chOff x="0" y="-27384"/>
              <a:chExt cx="9144000" cy="6885384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7384"/>
                <a:ext cx="9144000" cy="6885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" name="Retângulo 2"/>
              <p:cNvSpPr/>
              <p:nvPr/>
            </p:nvSpPr>
            <p:spPr>
              <a:xfrm>
                <a:off x="1043608" y="1052736"/>
                <a:ext cx="7992888" cy="864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3600" b="1" spc="400" dirty="0" smtClean="0">
                    <a:solidFill>
                      <a:schemeClr val="tx2">
                        <a:lumMod val="75000"/>
                      </a:schemeClr>
                    </a:solidFill>
                  </a:rPr>
                  <a:t>NR 4 – SESMT             </a:t>
                </a:r>
                <a:r>
                  <a:rPr lang="pt-BR" sz="3600" b="1" spc="400" dirty="0" smtClean="0">
                    <a:solidFill>
                      <a:srgbClr val="C00000"/>
                    </a:solidFill>
                  </a:rPr>
                  <a:t>Benefícios</a:t>
                </a:r>
                <a:endParaRPr lang="pt-BR" sz="3600" b="1" spc="4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" name="Retângulo 1"/>
            <p:cNvSpPr/>
            <p:nvPr/>
          </p:nvSpPr>
          <p:spPr>
            <a:xfrm>
              <a:off x="755576" y="2276872"/>
              <a:ext cx="8568952" cy="45243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71500" indent="-571500">
                <a:buFont typeface="Wingdings" pitchFamily="2" charset="2"/>
                <a:buChar char="ü"/>
              </a:pPr>
              <a:r>
                <a:rPr lang="pt-BR" sz="3600" spc="-100" dirty="0" smtClean="0"/>
                <a:t>Desenvolvimento </a:t>
              </a:r>
              <a:r>
                <a:rPr lang="pt-BR" sz="3600" spc="-100" dirty="0"/>
                <a:t>da Cultura </a:t>
              </a:r>
              <a:r>
                <a:rPr lang="pt-BR" sz="3600" spc="-100" dirty="0" smtClean="0"/>
                <a:t>Prevencionista;</a:t>
              </a:r>
              <a:endParaRPr lang="pt-BR" sz="3600" spc="-100" dirty="0"/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 smtClean="0"/>
                <a:t>Orientações;</a:t>
              </a:r>
              <a:endParaRPr lang="pt-BR" sz="3600" dirty="0"/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 smtClean="0"/>
                <a:t>Ampliação;</a:t>
              </a:r>
              <a:endParaRPr lang="pt-BR" sz="3600" dirty="0"/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/>
                <a:t>Condições </a:t>
              </a:r>
              <a:r>
                <a:rPr lang="pt-BR" sz="3600" dirty="0" smtClean="0"/>
                <a:t>Ambientais;</a:t>
              </a:r>
              <a:endParaRPr lang="pt-BR" sz="3600" dirty="0"/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/>
                <a:t>Clima </a:t>
              </a:r>
              <a:r>
                <a:rPr lang="pt-BR" sz="3600" dirty="0" smtClean="0"/>
                <a:t>Organizacional;</a:t>
              </a:r>
              <a:endParaRPr lang="pt-BR" sz="3600" dirty="0"/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 smtClean="0"/>
                <a:t>Motivação;</a:t>
              </a:r>
              <a:endParaRPr lang="pt-BR" sz="3600" dirty="0"/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 smtClean="0"/>
                <a:t>Otimização;</a:t>
              </a:r>
              <a:endParaRPr lang="pt-BR" sz="3600" dirty="0"/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600" dirty="0"/>
                <a:t>Contribui para melhor qualidade de </a:t>
              </a:r>
              <a:r>
                <a:rPr lang="pt-BR" sz="3600" dirty="0" smtClean="0"/>
                <a:t>vida.</a:t>
              </a:r>
              <a:endParaRPr lang="pt-BR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64267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9144000" cy="6885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tângulo 2"/>
            <p:cNvSpPr/>
            <p:nvPr/>
          </p:nvSpPr>
          <p:spPr>
            <a:xfrm>
              <a:off x="1043608" y="1052736"/>
              <a:ext cx="8100392" cy="8640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3600" b="1" spc="400" dirty="0" smtClean="0">
                  <a:solidFill>
                    <a:schemeClr val="tx2">
                      <a:lumMod val="75000"/>
                    </a:schemeClr>
                  </a:solidFill>
                </a:rPr>
                <a:t>NR 4 – SESMT            </a:t>
              </a:r>
              <a:r>
                <a:rPr lang="pt-BR" sz="3600" b="1" spc="400" dirty="0" smtClean="0">
                  <a:solidFill>
                    <a:srgbClr val="C00000"/>
                  </a:solidFill>
                </a:rPr>
                <a:t>Composição</a:t>
              </a:r>
              <a:endParaRPr lang="pt-BR" sz="3600" b="1" spc="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999362" y="2413338"/>
            <a:ext cx="803713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600" dirty="0" smtClean="0"/>
              <a:t>Técnicos </a:t>
            </a:r>
            <a:r>
              <a:rPr lang="pt-BR" sz="3600" dirty="0"/>
              <a:t>de Segurança do </a:t>
            </a:r>
            <a:r>
              <a:rPr lang="pt-BR" sz="3600" dirty="0" smtClean="0"/>
              <a:t>Trabalho;</a:t>
            </a:r>
            <a:endParaRPr lang="pt-BR" sz="3600" dirty="0"/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600" dirty="0" smtClean="0"/>
              <a:t>Engenheiros </a:t>
            </a:r>
            <a:r>
              <a:rPr lang="pt-BR" sz="3600" dirty="0"/>
              <a:t>de Segurança do </a:t>
            </a:r>
            <a:r>
              <a:rPr lang="pt-BR" sz="3600" dirty="0" smtClean="0"/>
              <a:t>trabalho;</a:t>
            </a:r>
            <a:endParaRPr lang="pt-BR" sz="3600" dirty="0"/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600" dirty="0" smtClean="0"/>
              <a:t>Enfermeiros </a:t>
            </a:r>
            <a:r>
              <a:rPr lang="pt-BR" sz="3600" dirty="0"/>
              <a:t>do Trabalho e auxiliar de</a:t>
            </a:r>
          </a:p>
          <a:p>
            <a:pPr indent="633413">
              <a:lnSpc>
                <a:spcPct val="150000"/>
              </a:lnSpc>
            </a:pPr>
            <a:r>
              <a:rPr lang="pt-BR" sz="3600" dirty="0"/>
              <a:t>enfermagem do </a:t>
            </a:r>
            <a:r>
              <a:rPr lang="pt-BR" sz="3600" dirty="0" smtClean="0"/>
              <a:t>trabalho;</a:t>
            </a:r>
            <a:endParaRPr lang="pt-BR" sz="3600" dirty="0"/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600" dirty="0" smtClean="0"/>
              <a:t>Médicos </a:t>
            </a:r>
            <a:r>
              <a:rPr lang="pt-BR" sz="3600" dirty="0"/>
              <a:t>do </a:t>
            </a:r>
            <a:r>
              <a:rPr lang="pt-BR" sz="3600" dirty="0" smtClean="0"/>
              <a:t>trabalho.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38075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0" y="-27384"/>
            <a:ext cx="9252520" cy="6885384"/>
            <a:chOff x="0" y="-27384"/>
            <a:chExt cx="9252520" cy="6885384"/>
          </a:xfrm>
        </p:grpSpPr>
        <p:grpSp>
          <p:nvGrpSpPr>
            <p:cNvPr id="7" name="Grupo 6"/>
            <p:cNvGrpSpPr/>
            <p:nvPr/>
          </p:nvGrpSpPr>
          <p:grpSpPr>
            <a:xfrm>
              <a:off x="0" y="-27384"/>
              <a:ext cx="9252520" cy="6885384"/>
              <a:chOff x="0" y="-27384"/>
              <a:chExt cx="9252520" cy="6885384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7384"/>
                <a:ext cx="9144000" cy="6885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" name="Retângulo 9"/>
              <p:cNvSpPr/>
              <p:nvPr/>
            </p:nvSpPr>
            <p:spPr>
              <a:xfrm>
                <a:off x="827584" y="1052736"/>
                <a:ext cx="8424936" cy="864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3600" b="1" spc="400" dirty="0" smtClean="0">
                    <a:solidFill>
                      <a:schemeClr val="tx2">
                        <a:lumMod val="75000"/>
                      </a:schemeClr>
                    </a:solidFill>
                  </a:rPr>
                  <a:t>NR 4 – SESMT   </a:t>
                </a:r>
                <a:r>
                  <a:rPr lang="pt-BR" sz="3600" b="1" spc="400" dirty="0" smtClean="0">
                    <a:solidFill>
                      <a:srgbClr val="C00000"/>
                    </a:solidFill>
                  </a:rPr>
                  <a:t>Como dimensionar</a:t>
                </a:r>
                <a:endParaRPr lang="pt-BR" sz="3600" b="1" spc="4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8" name="Retângulo 7"/>
            <p:cNvSpPr/>
            <p:nvPr/>
          </p:nvSpPr>
          <p:spPr>
            <a:xfrm>
              <a:off x="971600" y="2555026"/>
              <a:ext cx="7992888" cy="3970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pt-BR" dirty="0"/>
            </a:p>
            <a:p>
              <a:r>
                <a:rPr lang="pt-BR" sz="3600" dirty="0"/>
                <a:t>1º - Identificar o grau de risco</a:t>
              </a:r>
            </a:p>
            <a:p>
              <a:endParaRPr lang="pt-BR" sz="3600" dirty="0"/>
            </a:p>
            <a:p>
              <a:pPr marL="722313" indent="-722313"/>
              <a:r>
                <a:rPr lang="pt-BR" sz="3600" dirty="0"/>
                <a:t>2º - Relacionar o grau de risco com o </a:t>
              </a:r>
              <a:r>
                <a:rPr lang="pt-BR" sz="3600" dirty="0" smtClean="0"/>
                <a:t>numero de </a:t>
              </a:r>
              <a:r>
                <a:rPr lang="pt-BR" sz="3600" dirty="0"/>
                <a:t>empregados.</a:t>
              </a:r>
            </a:p>
            <a:p>
              <a:endParaRPr lang="pt-BR" dirty="0"/>
            </a:p>
            <a:p>
              <a:pPr algn="r"/>
              <a:endParaRPr lang="pt-BR" sz="3600" b="1" dirty="0" smtClean="0">
                <a:solidFill>
                  <a:srgbClr val="FF0000"/>
                </a:solidFill>
              </a:endParaRPr>
            </a:p>
            <a:p>
              <a:pPr algn="r"/>
              <a:endParaRPr lang="pt-BR" sz="36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2670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0" y="-27384"/>
            <a:ext cx="9324528" cy="6885384"/>
            <a:chOff x="0" y="-27384"/>
            <a:chExt cx="9324528" cy="6885384"/>
          </a:xfrm>
        </p:grpSpPr>
        <p:grpSp>
          <p:nvGrpSpPr>
            <p:cNvPr id="4" name="Grupo 3"/>
            <p:cNvGrpSpPr/>
            <p:nvPr/>
          </p:nvGrpSpPr>
          <p:grpSpPr>
            <a:xfrm>
              <a:off x="0" y="-27384"/>
              <a:ext cx="9324528" cy="6885384"/>
              <a:chOff x="0" y="-27384"/>
              <a:chExt cx="9324528" cy="6885384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7384"/>
                <a:ext cx="9144000" cy="6885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" name="Retângulo 2"/>
              <p:cNvSpPr/>
              <p:nvPr/>
            </p:nvSpPr>
            <p:spPr>
              <a:xfrm>
                <a:off x="936104" y="1052736"/>
                <a:ext cx="8388424" cy="864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3600" b="1" spc="400" dirty="0" smtClean="0">
                    <a:solidFill>
                      <a:schemeClr val="tx2">
                        <a:lumMod val="75000"/>
                      </a:schemeClr>
                    </a:solidFill>
                  </a:rPr>
                  <a:t>NR 4 – SESMT     </a:t>
                </a:r>
                <a:r>
                  <a:rPr lang="pt-BR" sz="3600" b="1" spc="400" dirty="0" smtClean="0">
                    <a:solidFill>
                      <a:srgbClr val="C00000"/>
                    </a:solidFill>
                  </a:rPr>
                  <a:t>Composição(obs)</a:t>
                </a:r>
                <a:endParaRPr lang="pt-BR" sz="3600" b="1" spc="4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" name="Retângulo 1"/>
            <p:cNvSpPr/>
            <p:nvPr/>
          </p:nvSpPr>
          <p:spPr>
            <a:xfrm>
              <a:off x="755576" y="2627034"/>
              <a:ext cx="8352928" cy="3970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3600" dirty="0" smtClean="0"/>
                <a:t>Hospitais</a:t>
              </a:r>
              <a:r>
                <a:rPr lang="pt-BR" sz="3600" dirty="0"/>
                <a:t>, </a:t>
              </a:r>
              <a:r>
                <a:rPr lang="pt-BR" sz="3600" dirty="0" smtClean="0"/>
                <a:t>ambulatórios</a:t>
              </a:r>
              <a:r>
                <a:rPr lang="pt-BR" sz="3600" dirty="0"/>
                <a:t>, maternidades,</a:t>
              </a:r>
            </a:p>
            <a:p>
              <a:r>
                <a:rPr lang="pt-BR" sz="3600" dirty="0"/>
                <a:t>casas de </a:t>
              </a:r>
              <a:r>
                <a:rPr lang="pt-BR" sz="3600" dirty="0" smtClean="0"/>
                <a:t>saúde </a:t>
              </a:r>
              <a:r>
                <a:rPr lang="pt-BR" sz="3600" dirty="0"/>
                <a:t>e repouso, </a:t>
              </a:r>
              <a:r>
                <a:rPr lang="pt-BR" sz="3600" dirty="0" smtClean="0"/>
                <a:t>clínicas </a:t>
              </a:r>
              <a:r>
                <a:rPr lang="pt-BR" sz="3600" dirty="0"/>
                <a:t>e</a:t>
              </a:r>
            </a:p>
            <a:p>
              <a:r>
                <a:rPr lang="pt-BR" sz="3600" dirty="0" smtClean="0"/>
                <a:t>similares </a:t>
              </a:r>
              <a:r>
                <a:rPr lang="pt-BR" sz="3600" dirty="0"/>
                <a:t>com mais de 500</a:t>
              </a:r>
            </a:p>
            <a:p>
              <a:r>
                <a:rPr lang="pt-BR" sz="3600" dirty="0" smtClean="0"/>
                <a:t>empregados </a:t>
              </a:r>
            </a:p>
            <a:p>
              <a:endParaRPr lang="pt-BR" sz="3600" dirty="0"/>
            </a:p>
            <a:p>
              <a:pPr algn="r"/>
              <a:r>
                <a:rPr lang="pt-BR" sz="3600" dirty="0" smtClean="0">
                  <a:solidFill>
                    <a:srgbClr val="C00000"/>
                  </a:solidFill>
                </a:rPr>
                <a:t>Deverão </a:t>
              </a:r>
              <a:r>
                <a:rPr lang="pt-BR" sz="3600" dirty="0">
                  <a:solidFill>
                    <a:srgbClr val="C00000"/>
                  </a:solidFill>
                </a:rPr>
                <a:t>contratar um</a:t>
              </a:r>
            </a:p>
            <a:p>
              <a:pPr algn="r"/>
              <a:r>
                <a:rPr lang="pt-BR" sz="3600" dirty="0">
                  <a:solidFill>
                    <a:srgbClr val="C00000"/>
                  </a:solidFill>
                </a:rPr>
                <a:t>enfermeiro de trabalho em tempo integral.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41872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grpSp>
          <p:nvGrpSpPr>
            <p:cNvPr id="3" name="Grupo 2"/>
            <p:cNvGrpSpPr/>
            <p:nvPr/>
          </p:nvGrpSpPr>
          <p:grpSpPr>
            <a:xfrm>
              <a:off x="0" y="-27384"/>
              <a:ext cx="9144000" cy="6885384"/>
              <a:chOff x="0" y="-27384"/>
              <a:chExt cx="9144000" cy="6885384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7384"/>
                <a:ext cx="9144000" cy="6885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Retângulo 5"/>
              <p:cNvSpPr/>
              <p:nvPr/>
            </p:nvSpPr>
            <p:spPr>
              <a:xfrm>
                <a:off x="1043608" y="1052736"/>
                <a:ext cx="7920880" cy="864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3600" b="1" spc="400" dirty="0" smtClean="0">
                    <a:solidFill>
                      <a:schemeClr val="tx2">
                        <a:lumMod val="75000"/>
                      </a:schemeClr>
                    </a:solidFill>
                  </a:rPr>
                  <a:t>NR 4 – SESMT                    </a:t>
                </a:r>
                <a:r>
                  <a:rPr lang="pt-BR" sz="3600" b="1" spc="400" dirty="0" smtClean="0">
                    <a:solidFill>
                      <a:srgbClr val="C00000"/>
                    </a:solidFill>
                  </a:rPr>
                  <a:t>Ações</a:t>
                </a:r>
                <a:endParaRPr lang="pt-BR" sz="3600" b="1" spc="4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4" name="Retângulo 3"/>
            <p:cNvSpPr/>
            <p:nvPr/>
          </p:nvSpPr>
          <p:spPr>
            <a:xfrm>
              <a:off x="827584" y="2463274"/>
              <a:ext cx="8244408" cy="42780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30225" indent="-530225">
                <a:buFont typeface="Wingdings" pitchFamily="2" charset="2"/>
                <a:buChar char="ü"/>
              </a:pPr>
              <a:r>
                <a:rPr lang="pt-BR" sz="3400" dirty="0"/>
                <a:t>Programa de Prevenção de Riscos</a:t>
              </a:r>
            </a:p>
            <a:p>
              <a:pPr marL="530225"/>
              <a:r>
                <a:rPr lang="pt-BR" sz="3400" dirty="0"/>
                <a:t>Ambientais (</a:t>
              </a:r>
              <a:r>
                <a:rPr lang="pt-BR" sz="3400" dirty="0" smtClean="0"/>
                <a:t>PPRA);</a:t>
              </a:r>
            </a:p>
            <a:p>
              <a:pPr marL="530225" indent="-530225">
                <a:buFont typeface="Wingdings" pitchFamily="2" charset="2"/>
                <a:buChar char="ü"/>
              </a:pPr>
              <a:r>
                <a:rPr lang="pt-BR" sz="3400" dirty="0" smtClean="0"/>
                <a:t>Programa </a:t>
              </a:r>
              <a:r>
                <a:rPr lang="pt-BR" sz="3400" dirty="0"/>
                <a:t>de Controle Médico e Saúde</a:t>
              </a:r>
            </a:p>
            <a:p>
              <a:pPr indent="530225"/>
              <a:r>
                <a:rPr lang="pt-BR" sz="3400" dirty="0" smtClean="0"/>
                <a:t>Ocupável </a:t>
              </a:r>
              <a:r>
                <a:rPr lang="pt-BR" sz="3400" dirty="0"/>
                <a:t>(PCMSO</a:t>
              </a:r>
              <a:r>
                <a:rPr lang="pt-BR" sz="3400" dirty="0" smtClean="0"/>
                <a:t>);</a:t>
              </a:r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400" dirty="0" smtClean="0"/>
                <a:t>Análises </a:t>
              </a:r>
              <a:r>
                <a:rPr lang="pt-BR" sz="3400" dirty="0"/>
                <a:t>Ergonômicas do Trabalho (</a:t>
              </a:r>
              <a:r>
                <a:rPr lang="pt-BR" sz="3400" dirty="0" smtClean="0"/>
                <a:t>AET);</a:t>
              </a:r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400" dirty="0" smtClean="0"/>
                <a:t>Laudos </a:t>
              </a:r>
              <a:r>
                <a:rPr lang="pt-BR" sz="3400" dirty="0"/>
                <a:t>de Periculosidade e </a:t>
              </a:r>
              <a:r>
                <a:rPr lang="pt-BR" sz="3400" dirty="0" smtClean="0"/>
                <a:t>Insalubridade;</a:t>
              </a:r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400" dirty="0" smtClean="0"/>
                <a:t>Planos </a:t>
              </a:r>
              <a:r>
                <a:rPr lang="pt-BR" sz="3400" dirty="0"/>
                <a:t>de Prevenção e de </a:t>
              </a:r>
              <a:r>
                <a:rPr lang="pt-BR" sz="3400" dirty="0" smtClean="0"/>
                <a:t>Emergência;</a:t>
              </a:r>
            </a:p>
            <a:p>
              <a:pPr marL="571500" indent="-571500">
                <a:buFont typeface="Wingdings" pitchFamily="2" charset="2"/>
                <a:buChar char="ü"/>
              </a:pPr>
              <a:r>
                <a:rPr lang="pt-BR" sz="3400" dirty="0" smtClean="0"/>
                <a:t>Palestras.</a:t>
              </a:r>
              <a:endParaRPr lang="pt-BR" sz="3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6564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7384"/>
            <a:ext cx="9144000" cy="6885384"/>
            <a:chOff x="0" y="-27384"/>
            <a:chExt cx="9144000" cy="6885384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7384"/>
              <a:ext cx="9144000" cy="6885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tângulo 3"/>
            <p:cNvSpPr/>
            <p:nvPr/>
          </p:nvSpPr>
          <p:spPr>
            <a:xfrm>
              <a:off x="1043608" y="1052736"/>
              <a:ext cx="8100392" cy="8640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3600" b="1" spc="400" dirty="0" smtClean="0">
                  <a:solidFill>
                    <a:schemeClr val="tx2">
                      <a:lumMod val="75000"/>
                    </a:schemeClr>
                  </a:solidFill>
                </a:rPr>
                <a:t>NR 4 – SESMT                    </a:t>
              </a:r>
              <a:r>
                <a:rPr lang="pt-BR" sz="3600" b="1" spc="400" dirty="0" smtClean="0">
                  <a:solidFill>
                    <a:srgbClr val="C00000"/>
                  </a:solidFill>
                </a:rPr>
                <a:t>PPRA</a:t>
              </a:r>
              <a:endParaRPr lang="pt-BR" sz="3600" b="1" spc="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5" name="Retângulo 4"/>
          <p:cNvSpPr/>
          <p:nvPr/>
        </p:nvSpPr>
        <p:spPr>
          <a:xfrm>
            <a:off x="827584" y="2413338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600" dirty="0" smtClean="0"/>
              <a:t>Estabelecido </a:t>
            </a:r>
            <a:r>
              <a:rPr lang="pt-BR" sz="3600" dirty="0"/>
              <a:t>pela NR-9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600" dirty="0" smtClean="0"/>
              <a:t>Objetivo </a:t>
            </a:r>
          </a:p>
          <a:p>
            <a:pPr marL="530225">
              <a:lnSpc>
                <a:spcPct val="150000"/>
              </a:lnSpc>
            </a:pPr>
            <a:r>
              <a:rPr lang="pt-BR" sz="3600" dirty="0" smtClean="0"/>
              <a:t>definir </a:t>
            </a:r>
            <a:r>
              <a:rPr lang="pt-BR" sz="3600" dirty="0"/>
              <a:t>uma metodologia </a:t>
            </a:r>
            <a:r>
              <a:rPr lang="pt-BR" sz="3600" dirty="0" smtClean="0"/>
              <a:t>de ação</a:t>
            </a:r>
            <a:r>
              <a:rPr lang="pt-BR" sz="3600" dirty="0"/>
              <a:t>, afim de preservar a saúde </a:t>
            </a:r>
            <a:r>
              <a:rPr lang="pt-BR" sz="3600" dirty="0" smtClean="0"/>
              <a:t>e integridade </a:t>
            </a:r>
            <a:r>
              <a:rPr lang="pt-BR" sz="3600" dirty="0"/>
              <a:t>dos </a:t>
            </a:r>
            <a:r>
              <a:rPr lang="pt-BR" sz="3600" dirty="0" smtClean="0"/>
              <a:t>trabalhadores.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116752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469</Words>
  <Application>Microsoft Office PowerPoint</Application>
  <PresentationFormat>Apresentação na tela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Zacarias</dc:creator>
  <cp:lastModifiedBy>Acer</cp:lastModifiedBy>
  <cp:revision>130</cp:revision>
  <dcterms:created xsi:type="dcterms:W3CDTF">2012-11-07T08:52:29Z</dcterms:created>
  <dcterms:modified xsi:type="dcterms:W3CDTF">2015-09-15T23:31:37Z</dcterms:modified>
</cp:coreProperties>
</file>