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7" r:id="rId4"/>
    <p:sldId id="284" r:id="rId5"/>
    <p:sldId id="278" r:id="rId6"/>
    <p:sldId id="279" r:id="rId7"/>
    <p:sldId id="280" r:id="rId8"/>
    <p:sldId id="281" r:id="rId9"/>
    <p:sldId id="286" r:id="rId10"/>
    <p:sldId id="287" r:id="rId11"/>
    <p:sldId id="285" r:id="rId12"/>
    <p:sldId id="288" r:id="rId13"/>
    <p:sldId id="265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59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6" d="100"/>
          <a:sy n="76" d="100"/>
        </p:scale>
        <p:origin x="-1194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700DB3-DBF0-4086-B675-117E7A9610B8}" type="datetimeFigureOut">
              <a:rPr lang="pt-BR" smtClean="0"/>
              <a:pPr/>
              <a:t>14/08/2015</a:t>
            </a:fld>
            <a:endParaRPr lang="pt-BR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14/08/2015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14/08/2015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14/08/2015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14/08/2015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14/08/2015</a:t>
            </a:fld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14/08/2015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14/08/2015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lanilha_do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2132856"/>
            <a:ext cx="7772400" cy="1470025"/>
          </a:xfrm>
        </p:spPr>
        <p:txBody>
          <a:bodyPr>
            <a:normAutofit/>
          </a:bodyPr>
          <a:lstStyle/>
          <a:p>
            <a:r>
              <a:rPr lang="pt-BR" sz="7200" dirty="0" smtClean="0">
                <a:solidFill>
                  <a:srgbClr val="00B050"/>
                </a:solidFill>
              </a:rPr>
              <a:t>Mapa de riscos</a:t>
            </a:r>
            <a:endParaRPr lang="pt-BR" sz="7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2498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SIMBOLOGIA DAS CORES</a:t>
            </a:r>
            <a:endParaRPr lang="pt-BR" sz="3200" b="1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683568" y="2060848"/>
          <a:ext cx="7632848" cy="381642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16424"/>
                <a:gridCol w="3816424"/>
              </a:tblGrid>
              <a:tr h="76328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FÍSICO</a:t>
                      </a:r>
                      <a:endParaRPr lang="pt-BR" sz="2500" b="1" dirty="0"/>
                    </a:p>
                  </a:txBody>
                  <a:tcPr anchor="ctr"/>
                </a:tc>
              </a:tr>
              <a:tr h="76328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QUÍMICO</a:t>
                      </a:r>
                      <a:endParaRPr lang="pt-BR" sz="2500" b="1" dirty="0"/>
                    </a:p>
                  </a:txBody>
                  <a:tcPr anchor="ctr"/>
                </a:tc>
              </a:tr>
              <a:tr h="76328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BIOLÓGICO</a:t>
                      </a:r>
                      <a:endParaRPr lang="pt-BR" sz="2500" b="1" dirty="0"/>
                    </a:p>
                  </a:txBody>
                  <a:tcPr anchor="ctr"/>
                </a:tc>
              </a:tr>
              <a:tr h="76328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ERGONÔMICO</a:t>
                      </a:r>
                      <a:endParaRPr lang="pt-BR" sz="2500" b="1" dirty="0"/>
                    </a:p>
                  </a:txBody>
                  <a:tcPr anchor="ctr"/>
                </a:tc>
              </a:tr>
              <a:tr h="76328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ACIDENTE</a:t>
                      </a:r>
                      <a:endParaRPr lang="pt-BR" sz="25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Elipse 11"/>
          <p:cNvSpPr/>
          <p:nvPr/>
        </p:nvSpPr>
        <p:spPr>
          <a:xfrm>
            <a:off x="2123728" y="2204864"/>
            <a:ext cx="540000" cy="540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2123728" y="2961008"/>
            <a:ext cx="540000" cy="54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2123728" y="3681088"/>
            <a:ext cx="540000" cy="540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2123728" y="4473176"/>
            <a:ext cx="540000" cy="54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2123728" y="5229200"/>
            <a:ext cx="540000" cy="540000"/>
          </a:xfrm>
          <a:prstGeom prst="ellipse">
            <a:avLst/>
          </a:prstGeom>
          <a:solidFill>
            <a:srgbClr val="0035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69622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SIMBOLOGIA DE PROPORÇÕES</a:t>
            </a:r>
            <a:endParaRPr lang="pt-BR" sz="32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11188" y="1700211"/>
          <a:ext cx="7921626" cy="4681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542"/>
                <a:gridCol w="2640542"/>
                <a:gridCol w="2640542"/>
              </a:tblGrid>
              <a:tr h="1170279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SÍMBOLO</a:t>
                      </a:r>
                      <a:endParaRPr lang="pt-BR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PROPORÇÃO</a:t>
                      </a:r>
                      <a:endParaRPr lang="pt-BR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TIPO DE RISCO</a:t>
                      </a:r>
                      <a:endParaRPr lang="pt-BR" sz="2500" dirty="0"/>
                    </a:p>
                  </a:txBody>
                  <a:tcPr anchor="ctr"/>
                </a:tc>
              </a:tr>
              <a:tr h="1170279">
                <a:tc>
                  <a:txBody>
                    <a:bodyPr/>
                    <a:lstStyle/>
                    <a:p>
                      <a:pPr algn="ctr"/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1</a:t>
                      </a:r>
                      <a:endParaRPr lang="pt-BR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PEQUENO</a:t>
                      </a:r>
                      <a:endParaRPr lang="pt-BR" sz="2500" dirty="0"/>
                    </a:p>
                  </a:txBody>
                  <a:tcPr anchor="ctr"/>
                </a:tc>
              </a:tr>
              <a:tr h="1170279">
                <a:tc>
                  <a:txBody>
                    <a:bodyPr/>
                    <a:lstStyle/>
                    <a:p>
                      <a:pPr algn="ctr"/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2</a:t>
                      </a:r>
                      <a:endParaRPr lang="pt-BR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MÉDIO</a:t>
                      </a:r>
                      <a:endParaRPr lang="pt-BR" sz="2500" dirty="0"/>
                    </a:p>
                  </a:txBody>
                  <a:tcPr anchor="ctr"/>
                </a:tc>
              </a:tr>
              <a:tr h="1170279">
                <a:tc>
                  <a:txBody>
                    <a:bodyPr/>
                    <a:lstStyle/>
                    <a:p>
                      <a:pPr algn="ctr"/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4</a:t>
                      </a:r>
                      <a:endParaRPr lang="pt-BR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GRANDE</a:t>
                      </a:r>
                      <a:endParaRPr lang="pt-BR" sz="2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Elipse 4"/>
          <p:cNvSpPr/>
          <p:nvPr/>
        </p:nvSpPr>
        <p:spPr>
          <a:xfrm>
            <a:off x="1763712" y="3357016"/>
            <a:ext cx="216000" cy="216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1619720" y="4293144"/>
            <a:ext cx="432000" cy="43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1403744" y="5373216"/>
            <a:ext cx="864000" cy="86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69622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344816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RISCOS</a:t>
            </a:r>
            <a:endParaRPr lang="pt-BR" sz="3200" b="1" dirty="0"/>
          </a:p>
        </p:txBody>
      </p:sp>
      <p:pic>
        <p:nvPicPr>
          <p:cNvPr id="19458" name="Picture 2" descr="C:\Users\Acer\Desktop\mapa_de_risco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9016" y="4149080"/>
            <a:ext cx="4267200" cy="2209800"/>
          </a:xfrm>
          <a:prstGeom prst="rect">
            <a:avLst/>
          </a:prstGeom>
          <a:noFill/>
        </p:spPr>
      </p:pic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11560" y="1844824"/>
            <a:ext cx="784887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lang="pt-BR" sz="2000" dirty="0" smtClean="0">
                <a:solidFill>
                  <a:schemeClr val="tx2"/>
                </a:solidFill>
              </a:rPr>
              <a:t>APÓS DEFINIR O TIPO E O TAMANHO DO RISCO, É NECESSÁRIO SINALIZAR A QUAIS SUBTIPOS DE RISCO O FUNCIONÁRIO ESTÁ EXPOSTO.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 NECESSÁRIO, TAMBÉM, INFORMAR QUANTOS FUNCIONÁRIOS ESTÃO EXPOSTOS ÀQUELES RISCOS,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CONFORME EXEMPLO ABAIXO.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9622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CONCLUSÃO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844824"/>
            <a:ext cx="7848872" cy="4248472"/>
          </a:xfrm>
        </p:spPr>
        <p:txBody>
          <a:bodyPr>
            <a:normAutofit/>
          </a:bodyPr>
          <a:lstStyle/>
          <a:p>
            <a:r>
              <a:rPr lang="pt-BR" sz="2000" dirty="0" smtClean="0"/>
              <a:t>APÓS APROVAÇÃO DA CIPA, O MAPA DE RISCOS DEVERÁ SER AFIXADO DE FORMA VISÍVEL E EM LOCAL DE FÁCIL ACESSO PARA OS TRABALHADORES.</a:t>
            </a:r>
            <a:endParaRPr lang="pt-BR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645024"/>
            <a:ext cx="2667000" cy="2266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8434" name="Picture 2" descr="C:\Users\Cliente\AppData\Local\Microsoft\Windows\Temporary Internet Files\Content.IE5\G4KRH6QM\MC9002902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573016"/>
            <a:ext cx="2520280" cy="2238722"/>
          </a:xfrm>
          <a:prstGeom prst="rect">
            <a:avLst/>
          </a:prstGeom>
          <a:noFill/>
        </p:spPr>
      </p:pic>
      <p:pic>
        <p:nvPicPr>
          <p:cNvPr id="18437" name="Picture 5" descr="C:\Users\Cliente\AppData\Local\Microsoft\Windows\Temporary Internet Files\Content.IE5\TKN6T1VU\MC90038344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6963" y="4422228"/>
            <a:ext cx="1227125" cy="1815084"/>
          </a:xfrm>
          <a:prstGeom prst="rect">
            <a:avLst/>
          </a:prstGeom>
          <a:noFill/>
        </p:spPr>
      </p:pic>
      <p:sp>
        <p:nvSpPr>
          <p:cNvPr id="10" name="Retângulo 9"/>
          <p:cNvSpPr/>
          <p:nvPr/>
        </p:nvSpPr>
        <p:spPr>
          <a:xfrm>
            <a:off x="1979712" y="4149080"/>
            <a:ext cx="1512168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2267744" y="4509120"/>
            <a:ext cx="216024" cy="21602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2987824" y="4509120"/>
            <a:ext cx="216024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2627784" y="4797152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9103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1143000"/>
          </a:xfrm>
        </p:spPr>
        <p:txBody>
          <a:bodyPr>
            <a:normAutofit/>
          </a:bodyPr>
          <a:lstStyle/>
          <a:p>
            <a:pPr algn="ctr"/>
            <a:r>
              <a:rPr lang="pt-BR" sz="3000" b="1" dirty="0" smtClean="0"/>
              <a:t>PARÂMETROS PARA DEFINIÇÃO DE RISCOS</a:t>
            </a:r>
            <a:endParaRPr lang="pt-BR" sz="30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0" y="1508760"/>
          <a:ext cx="7920880" cy="4872568"/>
        </p:xfrm>
        <a:graphic>
          <a:graphicData uri="http://schemas.openxmlformats.org/drawingml/2006/table">
            <a:tbl>
              <a:tblPr/>
              <a:tblGrid>
                <a:gridCol w="1048558"/>
                <a:gridCol w="1832510"/>
                <a:gridCol w="2176003"/>
                <a:gridCol w="2863809"/>
              </a:tblGrid>
              <a:tr h="6960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Bookman Old Style"/>
                          <a:ea typeface="Times New Roman"/>
                          <a:cs typeface="Times New Roman"/>
                        </a:rPr>
                        <a:t>AGENTES DE RISCOS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70" marR="44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latin typeface="Bookman Old Style"/>
                          <a:ea typeface="Times New Roman"/>
                          <a:cs typeface="Times New Roman"/>
                        </a:rPr>
                        <a:t>PEQUENO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70" marR="44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Bookman Old Style"/>
                          <a:ea typeface="Times New Roman"/>
                          <a:cs typeface="Times New Roman"/>
                        </a:rPr>
                        <a:t>MÉDIO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70" marR="44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latin typeface="Bookman Old Style"/>
                          <a:ea typeface="Times New Roman"/>
                          <a:cs typeface="Times New Roman"/>
                        </a:rPr>
                        <a:t>GRANDE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70" marR="44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latin typeface="Bookman Old Style"/>
                          <a:ea typeface="Times New Roman"/>
                          <a:cs typeface="Times New Roman"/>
                        </a:rPr>
                        <a:t>Físicos, Químicos e Biológicos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70" marR="44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Bookman Old Style"/>
                          <a:ea typeface="Times New Roman"/>
                          <a:cs typeface="Times New Roman"/>
                        </a:rPr>
                        <a:t>quando os agentes existem no ambiente, mas de concentração ou intensidade tal que a capacidade de agressão às pessoas </a:t>
                      </a:r>
                      <a:r>
                        <a:rPr lang="pt-BR" sz="1200" dirty="0" smtClean="0">
                          <a:latin typeface="Bookman Old Style"/>
                          <a:ea typeface="Times New Roman"/>
                          <a:cs typeface="Times New Roman"/>
                        </a:rPr>
                        <a:t>possa </a:t>
                      </a:r>
                      <a:r>
                        <a:rPr lang="pt-BR" sz="1200" dirty="0">
                          <a:latin typeface="Bookman Old Style"/>
                          <a:ea typeface="Times New Roman"/>
                          <a:cs typeface="Times New Roman"/>
                        </a:rPr>
                        <a:t>ser considerada desprezível.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70" marR="44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Bookman Old Style"/>
                          <a:ea typeface="Times New Roman"/>
                          <a:cs typeface="Times New Roman"/>
                        </a:rPr>
                        <a:t>quando as condições agressivas dos agentes estiverem abaixo dos limites toleráveis para as pessoas, mas ainda causam desconforto - com ou sem proteção individual ou coletiva.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70" marR="44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Bookman Old Style"/>
                          <a:ea typeface="Times New Roman"/>
                          <a:cs typeface="Times New Roman"/>
                        </a:rPr>
                        <a:t>quando a concentração, intensidade, tempo de exposição etc. estejam acima dos limites considerados toleráveis pelo organismo humano e não há proteção individual ou coletiva eficiente.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Bookman Old Style"/>
                          <a:ea typeface="Times New Roman"/>
                          <a:cs typeface="Times New Roman"/>
                        </a:rPr>
                        <a:t>quando não existem dados precisos sobre concentração, intensidade, tempo de exposição etc., e, comprovadamente, os agentes estejam afetando a saúde do trabalhador, mesmo que existam meios de proteção individual e coletiva.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70" marR="44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1143000"/>
          </a:xfrm>
        </p:spPr>
        <p:txBody>
          <a:bodyPr>
            <a:normAutofit/>
          </a:bodyPr>
          <a:lstStyle/>
          <a:p>
            <a:pPr algn="ctr"/>
            <a:r>
              <a:rPr lang="pt-BR" sz="3000" b="1" dirty="0" smtClean="0"/>
              <a:t>PARÂMETROS PARA DEFINIÇÃO DE RISCOS</a:t>
            </a:r>
            <a:endParaRPr lang="pt-BR" sz="3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59" y="1556792"/>
          <a:ext cx="7944545" cy="4481656"/>
        </p:xfrm>
        <a:graphic>
          <a:graphicData uri="http://schemas.openxmlformats.org/drawingml/2006/table">
            <a:tbl>
              <a:tblPr/>
              <a:tblGrid>
                <a:gridCol w="1051690"/>
                <a:gridCol w="1837985"/>
                <a:gridCol w="2182504"/>
                <a:gridCol w="2872366"/>
              </a:tblGrid>
              <a:tr h="4481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Bookman Old Style"/>
                          <a:ea typeface="Times New Roman"/>
                          <a:cs typeface="Times New Roman"/>
                        </a:rPr>
                        <a:t>Ergonômicos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70" marR="44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latin typeface="Bookman Old Style"/>
                          <a:ea typeface="Times New Roman"/>
                          <a:cs typeface="Times New Roman"/>
                        </a:rPr>
                        <a:t>podem ser considerados trabalhos que cansam, com pouca probabilidade de afetar a pessoa.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70" marR="44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latin typeface="Bookman Old Style"/>
                          <a:ea typeface="Times New Roman"/>
                          <a:cs typeface="Times New Roman"/>
                        </a:rPr>
                        <a:t>podem ser consideradas as situações citadas no item seguinte, quando ocasionais.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70" marR="44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Bookman Old Style"/>
                          <a:ea typeface="Times New Roman"/>
                          <a:cs typeface="Times New Roman"/>
                        </a:rPr>
                        <a:t>quando for flagrante: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Bookman Old Style"/>
                          <a:ea typeface="Times New Roman"/>
                          <a:cs typeface="Times New Roman"/>
                        </a:rPr>
                        <a:t>trabalho permanente e excessivamente pesado;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Bookman Old Style"/>
                          <a:ea typeface="Times New Roman"/>
                          <a:cs typeface="Times New Roman"/>
                        </a:rPr>
                        <a:t>postura totalmente em desacordo com a posição e movimentos normais do corpo, em longos períodos;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Bookman Old Style"/>
                          <a:ea typeface="Times New Roman"/>
                          <a:cs typeface="Times New Roman"/>
                        </a:rPr>
                        <a:t>jornada de trabalho com muitas horas extras;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Bookman Old Style"/>
                          <a:ea typeface="Times New Roman"/>
                          <a:cs typeface="Times New Roman"/>
                        </a:rPr>
                        <a:t>serviços com movimentos rápidos e repetitivos por longos períodos.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70" marR="44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1143000"/>
          </a:xfrm>
        </p:spPr>
        <p:txBody>
          <a:bodyPr>
            <a:normAutofit/>
          </a:bodyPr>
          <a:lstStyle/>
          <a:p>
            <a:pPr algn="ctr"/>
            <a:r>
              <a:rPr lang="pt-BR" sz="3000" b="1" dirty="0" smtClean="0"/>
              <a:t>PARÂMETROS PARA DEFINIÇÃO DE RISCOS</a:t>
            </a:r>
            <a:endParaRPr lang="pt-BR" sz="30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0" y="1691640"/>
          <a:ext cx="7920880" cy="3897600"/>
        </p:xfrm>
        <a:graphic>
          <a:graphicData uri="http://schemas.openxmlformats.org/drawingml/2006/table">
            <a:tbl>
              <a:tblPr/>
              <a:tblGrid>
                <a:gridCol w="1048558"/>
                <a:gridCol w="1832510"/>
                <a:gridCol w="2176003"/>
                <a:gridCol w="2863809"/>
              </a:tblGrid>
              <a:tr h="3897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Bookman Old Style"/>
                          <a:ea typeface="Times New Roman"/>
                          <a:cs typeface="Times New Roman"/>
                        </a:rPr>
                        <a:t>de Acidentes (mecânicos)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70" marR="44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latin typeface="Bookman Old Style"/>
                          <a:ea typeface="Times New Roman"/>
                          <a:cs typeface="Times New Roman"/>
                        </a:rPr>
                        <a:t>podem ser considerados os trabalhos que não se aproximam os trabalhadores de pontos agressivos, como, por exemplo, em máquinas automáticas.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70" marR="44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latin typeface="Bookman Old Style"/>
                          <a:ea typeface="Times New Roman"/>
                          <a:cs typeface="Times New Roman"/>
                        </a:rPr>
                        <a:t>podem ser consideradas as características dos meios e dos processos e trabalho que expõem as pessoas em perigo, com pouca probabilidade de lesões sérias.</a:t>
                      </a:r>
                      <a:endParaRPr lang="pt-B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70" marR="44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Bookman Old Style"/>
                          <a:ea typeface="Times New Roman"/>
                          <a:cs typeface="Times New Roman"/>
                        </a:rPr>
                        <a:t>quando forem evidentes casos que podem causar lesões sérias como: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Bookman Old Style"/>
                          <a:ea typeface="Times New Roman"/>
                          <a:cs typeface="Times New Roman"/>
                        </a:rPr>
                        <a:t>máquinas, equipamentos, plataformas, escadas </a:t>
                      </a:r>
                      <a:r>
                        <a:rPr lang="pt-BR" sz="1200" dirty="0" err="1">
                          <a:latin typeface="Bookman Old Style"/>
                          <a:ea typeface="Times New Roman"/>
                          <a:cs typeface="Times New Roman"/>
                        </a:rPr>
                        <a:t>etc</a:t>
                      </a:r>
                      <a:r>
                        <a:rPr lang="pt-BR" sz="1200" dirty="0">
                          <a:latin typeface="Bookman Old Style"/>
                          <a:ea typeface="Times New Roman"/>
                          <a:cs typeface="Times New Roman"/>
                        </a:rPr>
                        <a:t>, que estiverem desprovidos dos meios de segurança;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Bookman Old Style"/>
                          <a:ea typeface="Times New Roman"/>
                          <a:cs typeface="Times New Roman"/>
                        </a:rPr>
                        <a:t>arranjo físico for ou estiver de tal forma a comprometer seriamente a segurança das pessoas;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Bookman Old Style"/>
                          <a:ea typeface="Times New Roman"/>
                          <a:cs typeface="Times New Roman"/>
                        </a:rPr>
                        <a:t>ferramentas manuais forem ou estiverem </a:t>
                      </a:r>
                      <a:r>
                        <a:rPr lang="pt-BR" sz="1200">
                          <a:latin typeface="Bookman Old Style"/>
                          <a:ea typeface="Times New Roman"/>
                          <a:cs typeface="Times New Roman"/>
                        </a:rPr>
                        <a:t>visivelmente </a:t>
                      </a:r>
                      <a:r>
                        <a:rPr lang="pt-BR" sz="1200" smtClean="0">
                          <a:latin typeface="Bookman Old Style"/>
                          <a:ea typeface="Times New Roman"/>
                          <a:cs typeface="Times New Roman"/>
                        </a:rPr>
                        <a:t>comprometendo </a:t>
                      </a:r>
                      <a:r>
                        <a:rPr lang="pt-BR" sz="1200" dirty="0">
                          <a:latin typeface="Bookman Old Style"/>
                          <a:ea typeface="Times New Roman"/>
                          <a:cs typeface="Times New Roman"/>
                        </a:rPr>
                        <a:t>a segurança dos usuários;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Bookman Old Style"/>
                          <a:ea typeface="Times New Roman"/>
                          <a:cs typeface="Times New Roman"/>
                        </a:rPr>
                        <a:t>o armazenamento  ou transporte de materiais forem desordenados e visivelmente inseguros.</a:t>
                      </a:r>
                      <a:endParaRPr lang="pt-B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70" marR="44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MAPA DE RISCOS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752528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DESENHE CALMAMENTE O LOCAL A SER ANALISADO.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O QUE DEVE CONTER NESSE DESENHO?</a:t>
            </a:r>
          </a:p>
          <a:p>
            <a:pPr algn="just">
              <a:buNone/>
            </a:pPr>
            <a:endParaRPr lang="pt-BR" sz="2000" dirty="0" smtClean="0"/>
          </a:p>
          <a:p>
            <a:pPr algn="just">
              <a:buNone/>
            </a:pPr>
            <a:r>
              <a:rPr lang="pt-BR" sz="2000" dirty="0" smtClean="0"/>
              <a:t>1º) ESPAÇO FÍSICO;</a:t>
            </a:r>
          </a:p>
          <a:p>
            <a:pPr algn="just">
              <a:buNone/>
            </a:pPr>
            <a:r>
              <a:rPr lang="pt-BR" sz="2000" dirty="0" smtClean="0"/>
              <a:t>2º) CÔMODOS / REPARTIÇÕES / SETORES</a:t>
            </a:r>
          </a:p>
          <a:p>
            <a:pPr algn="just">
              <a:buNone/>
            </a:pPr>
            <a:r>
              <a:rPr lang="pt-BR" sz="2000" dirty="0" smtClean="0"/>
              <a:t>3º) MÁQUINAS / EQUIPAMENTOS</a:t>
            </a:r>
          </a:p>
          <a:p>
            <a:pPr algn="just">
              <a:buNone/>
            </a:pPr>
            <a:r>
              <a:rPr lang="pt-BR" sz="2000" dirty="0" smtClean="0"/>
              <a:t>4º) RISCOS DO AMBIENTE ANALISADO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46962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MAPA DE RISCOS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752528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COMO FAZER O LEVANTAMENTO DOS RISCOS DO LOCAL?</a:t>
            </a:r>
          </a:p>
          <a:p>
            <a:pPr algn="just"/>
            <a:endParaRPr lang="pt-BR" sz="2000" dirty="0" smtClean="0"/>
          </a:p>
          <a:p>
            <a:pPr algn="just">
              <a:buFontTx/>
              <a:buChar char="-"/>
            </a:pPr>
            <a:r>
              <a:rPr lang="pt-BR" sz="2000" dirty="0" smtClean="0"/>
              <a:t>CONVERSE COM INTEGRANTES DO SESMT;</a:t>
            </a:r>
          </a:p>
          <a:p>
            <a:pPr algn="just">
              <a:buFontTx/>
              <a:buChar char="-"/>
            </a:pPr>
            <a:r>
              <a:rPr lang="pt-BR" sz="2000" dirty="0" smtClean="0"/>
              <a:t>USE UM QUESTIONÁRIO / CHECKLIST</a:t>
            </a:r>
          </a:p>
          <a:p>
            <a:pPr algn="just">
              <a:buFontTx/>
              <a:buChar char="-"/>
            </a:pPr>
            <a:r>
              <a:rPr lang="pt-BR" sz="2000" dirty="0" smtClean="0"/>
              <a:t>CONVERSE COM OS FUNCIONÁRIOS</a:t>
            </a:r>
          </a:p>
          <a:p>
            <a:pPr algn="just">
              <a:buFontTx/>
              <a:buChar char="-"/>
            </a:pPr>
            <a:r>
              <a:rPr lang="pt-BR" sz="2000" dirty="0" smtClean="0"/>
              <a:t>CONVERSE COM A CIPA.</a:t>
            </a:r>
          </a:p>
          <a:p>
            <a:pPr algn="just">
              <a:buFontTx/>
              <a:buChar char="-"/>
            </a:pPr>
            <a:endParaRPr lang="pt-BR" sz="2000" dirty="0" smtClean="0"/>
          </a:p>
          <a:p>
            <a:pPr algn="just">
              <a:buNone/>
            </a:pPr>
            <a:endParaRPr lang="pt-BR" sz="2000" dirty="0" smtClean="0"/>
          </a:p>
          <a:p>
            <a:pPr algn="just"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46962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RISCOS FÍSICOS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752528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TEMPERATURAS EXTREMAS (FRIO / CALOR)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RUÍDO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VIBRAÇÃO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PRESSÕES HIPERBÁRICAS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UMIDADE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RADIAÇÃO</a:t>
            </a:r>
          </a:p>
        </p:txBody>
      </p:sp>
    </p:spTree>
    <p:extLst>
      <p:ext uri="{BB962C8B-B14F-4D97-AF65-F5344CB8AC3E}">
        <p14:creationId xmlns:p14="http://schemas.microsoft.com/office/powerpoint/2010/main" xmlns="" val="346962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RISCOS QUÍMICOS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752528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POEIRA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FUMOS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NEBLINA/ NÉVOA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GASES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VAPORES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PARTÍCULAS EM SUSPENSÃO NO AMBIENTE: SE CAUSA DANO AO SER HUMANO, TEM QUE INVESTIGAR.</a:t>
            </a:r>
          </a:p>
          <a:p>
            <a:pPr algn="just"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469622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RISCOS BIOLÓGICOS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752528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PROTOZOÁRIOS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VÍRUS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BACTÉRIAS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FUNGOS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BACILOS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PARASITAS</a:t>
            </a:r>
          </a:p>
          <a:p>
            <a:pPr algn="just"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469622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RISCOS ERGONÔMICOS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752528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JORNADA DE TRABALHO MUITO GRANDE</a:t>
            </a:r>
          </a:p>
          <a:p>
            <a:pPr algn="just"/>
            <a:r>
              <a:rPr lang="pt-BR" sz="2000" dirty="0" smtClean="0"/>
              <a:t>EXIGÊNCIA DE POSTURA INADEQUADA</a:t>
            </a:r>
          </a:p>
          <a:p>
            <a:pPr algn="just"/>
            <a:r>
              <a:rPr lang="pt-BR" sz="2000" dirty="0" smtClean="0"/>
              <a:t>TURNOS DE TRABALHO INADEQUADOS</a:t>
            </a:r>
          </a:p>
          <a:p>
            <a:pPr algn="just"/>
            <a:r>
              <a:rPr lang="pt-BR" sz="2000" dirty="0" smtClean="0"/>
              <a:t>ESFORÇO FÍSICO INTENSO</a:t>
            </a:r>
          </a:p>
          <a:p>
            <a:pPr algn="just"/>
            <a:r>
              <a:rPr lang="pt-BR" sz="2000" dirty="0" smtClean="0"/>
              <a:t>LEVANTAMENTO E TRANSPORTE MANUAL DE PESO</a:t>
            </a:r>
          </a:p>
          <a:p>
            <a:pPr algn="just"/>
            <a:r>
              <a:rPr lang="pt-BR" sz="2000" dirty="0" smtClean="0"/>
              <a:t>CONTROLE RÍGIDO DE PRODUTIVIDADE</a:t>
            </a:r>
          </a:p>
          <a:p>
            <a:pPr algn="just"/>
            <a:r>
              <a:rPr lang="pt-BR" sz="2000" dirty="0" smtClean="0"/>
              <a:t>IMPOSIÇÃO DE RITMOS EXCESSIVOS</a:t>
            </a:r>
          </a:p>
          <a:p>
            <a:pPr algn="just"/>
            <a:r>
              <a:rPr lang="pt-BR" sz="2000" dirty="0" smtClean="0"/>
              <a:t>MONOTONIA E REPETITIVIDADE</a:t>
            </a:r>
          </a:p>
          <a:p>
            <a:pPr algn="just"/>
            <a:r>
              <a:rPr lang="pt-BR" sz="2000" dirty="0" smtClean="0"/>
              <a:t>OUTRAS SITUAÇÕES CAUSADORAS DE STRESS FÍSICO E/OU PSÍQUICO</a:t>
            </a:r>
          </a:p>
        </p:txBody>
      </p:sp>
    </p:spTree>
    <p:extLst>
      <p:ext uri="{BB962C8B-B14F-4D97-AF65-F5344CB8AC3E}">
        <p14:creationId xmlns:p14="http://schemas.microsoft.com/office/powerpoint/2010/main" xmlns="" val="346962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344816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RISCOS DE ACIDENTE (MECÂNICOS)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752528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EXPLOSÃO</a:t>
            </a:r>
          </a:p>
          <a:p>
            <a:pPr algn="just"/>
            <a:r>
              <a:rPr lang="pt-BR" sz="2000" dirty="0" smtClean="0"/>
              <a:t>INCÊNDIO</a:t>
            </a:r>
          </a:p>
          <a:p>
            <a:pPr algn="just"/>
            <a:r>
              <a:rPr lang="pt-BR" sz="2000" dirty="0" smtClean="0"/>
              <a:t>ELETRICIDADE</a:t>
            </a:r>
          </a:p>
          <a:p>
            <a:pPr algn="just"/>
            <a:r>
              <a:rPr lang="pt-BR" sz="2000" dirty="0" smtClean="0"/>
              <a:t>MÁQUINAS SEM PROTEÇÃO</a:t>
            </a:r>
          </a:p>
          <a:p>
            <a:pPr algn="just"/>
            <a:r>
              <a:rPr lang="pt-BR" sz="2000" dirty="0" smtClean="0"/>
              <a:t>ARRANJO FÍSICO INADEQUADO</a:t>
            </a:r>
          </a:p>
          <a:p>
            <a:pPr algn="just"/>
            <a:r>
              <a:rPr lang="pt-BR" sz="2000" dirty="0" smtClean="0"/>
              <a:t>EQUIPAMENTOS E UTENSÍLIOS DANIFICADOS OU INADEQUADOS</a:t>
            </a:r>
          </a:p>
          <a:p>
            <a:pPr algn="just"/>
            <a:r>
              <a:rPr lang="pt-BR" sz="2000" dirty="0" smtClean="0"/>
              <a:t>ILUMINAÇÃO INADEQUADA</a:t>
            </a:r>
          </a:p>
          <a:p>
            <a:pPr algn="just"/>
            <a:r>
              <a:rPr lang="pt-BR" sz="2000" dirty="0" smtClean="0"/>
              <a:t>ARMAZENAMENTO INADEQUADO</a:t>
            </a:r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469622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344816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RISCOS </a:t>
            </a:r>
            <a:endParaRPr lang="pt-BR" sz="3200" b="1" dirty="0"/>
          </a:p>
        </p:txBody>
      </p:sp>
      <p:graphicFrame>
        <p:nvGraphicFramePr>
          <p:cNvPr id="18434" name="Object 2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08912" cy="5472608"/>
        </p:xfrm>
        <a:graphic>
          <a:graphicData uri="http://schemas.openxmlformats.org/presentationml/2006/ole">
            <p:oleObj spid="_x0000_s18434" name="Planilha" r:id="rId3" imgW="8410521" imgH="6743751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6962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302</TotalTime>
  <Words>626</Words>
  <Application>Microsoft Office PowerPoint</Application>
  <PresentationFormat>Apresentação na tela 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Austin</vt:lpstr>
      <vt:lpstr>Planilha</vt:lpstr>
      <vt:lpstr>Mapa de riscos</vt:lpstr>
      <vt:lpstr>MAPA DE RISCOS</vt:lpstr>
      <vt:lpstr>MAPA DE RISCOS</vt:lpstr>
      <vt:lpstr>RISCOS FÍSICOS</vt:lpstr>
      <vt:lpstr>RISCOS QUÍMICOS</vt:lpstr>
      <vt:lpstr>RISCOS BIOLÓGICOS</vt:lpstr>
      <vt:lpstr>RISCOS ERGONÔMICOS</vt:lpstr>
      <vt:lpstr>RISCOS DE ACIDENTE (MECÂNICOS)</vt:lpstr>
      <vt:lpstr>RISCOS </vt:lpstr>
      <vt:lpstr>SIMBOLOGIA DAS CORES</vt:lpstr>
      <vt:lpstr>SIMBOLOGIA DE PROPORÇÕES</vt:lpstr>
      <vt:lpstr>RISCOS</vt:lpstr>
      <vt:lpstr>CONCLUSÃO</vt:lpstr>
      <vt:lpstr>PARÂMETROS PARA DEFINIÇÃO DE RISCOS</vt:lpstr>
      <vt:lpstr>PARÂMETROS PARA DEFINIÇÃO DE RISCOS</vt:lpstr>
      <vt:lpstr>PARÂMETROS PARA DEFINIÇÃO DE RISCOS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de riscos</dc:title>
  <dc:creator>Usuario</dc:creator>
  <cp:lastModifiedBy>Acer</cp:lastModifiedBy>
  <cp:revision>39</cp:revision>
  <dcterms:created xsi:type="dcterms:W3CDTF">2014-02-17T12:14:18Z</dcterms:created>
  <dcterms:modified xsi:type="dcterms:W3CDTF">2015-08-15T02:29:06Z</dcterms:modified>
</cp:coreProperties>
</file>