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38" d="100"/>
          <a:sy n="38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E5A73BF7-EF22-40C4-9B77-773BD6843D6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8365DDD-FCA8-4FE1-98D7-5677F0751C2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9F860-F129-4DD3-8701-D354FE9BB3B7}" type="datetimeFigureOut">
              <a:rPr lang="pt-BR" smtClean="0"/>
              <a:pPr/>
              <a:t>23/03/2015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FD5E1-881E-4AE8-9F1F-AE65A2E33A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AutoShape 4"/>
          <p:cNvSpPr>
            <a:spLocks noChangeArrowheads="1"/>
          </p:cNvSpPr>
          <p:nvPr/>
        </p:nvSpPr>
        <p:spPr bwMode="auto">
          <a:xfrm>
            <a:off x="714348" y="0"/>
            <a:ext cx="7924800" cy="664371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7200" dirty="0" smtClean="0">
                <a:latin typeface="+mj-lt"/>
              </a:rPr>
              <a:t>CIPA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7200" dirty="0" smtClean="0">
                <a:latin typeface="+mj-lt"/>
              </a:rPr>
              <a:t>Comissão Interna de Prevenção de Acidentes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sz="7200" b="1" dirty="0">
              <a:latin typeface="+mj-lt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pt-BR" sz="4200" b="1" dirty="0" smtClean="0"/>
              <a:t>Norma Regulamentadora Nº 5</a:t>
            </a:r>
            <a:endParaRPr lang="pt-BR" sz="4200" dirty="0">
              <a:latin typeface="+mj-lt"/>
            </a:endParaRP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971550" y="34290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/>
            <a:endParaRPr lang="pt-B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/>
              <a:t>Atribuições da CIPA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488" y="1571612"/>
            <a:ext cx="7693025" cy="457360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None/>
            </a:pPr>
            <a:endParaRPr lang="en-US" sz="2800" dirty="0"/>
          </a:p>
          <a:p>
            <a:pPr marL="742950" indent="-742950">
              <a:lnSpc>
                <a:spcPct val="80000"/>
              </a:lnSpc>
              <a:buClr>
                <a:srgbClr val="003366"/>
              </a:buClr>
            </a:pPr>
            <a:r>
              <a:rPr lang="en-US" sz="3600" dirty="0" err="1"/>
              <a:t>Elaborar</a:t>
            </a:r>
            <a:r>
              <a:rPr lang="en-US" sz="3600" dirty="0"/>
              <a:t> Plano de </a:t>
            </a:r>
            <a:r>
              <a:rPr lang="en-US" sz="3600" dirty="0" err="1"/>
              <a:t>Trabalho</a:t>
            </a:r>
            <a:r>
              <a:rPr lang="en-US" sz="3600" dirty="0"/>
              <a:t>;</a:t>
            </a:r>
          </a:p>
          <a:p>
            <a:pPr marL="742950" indent="-742950">
              <a:lnSpc>
                <a:spcPct val="80000"/>
              </a:lnSpc>
              <a:buClr>
                <a:srgbClr val="003366"/>
              </a:buClr>
            </a:pPr>
            <a:r>
              <a:rPr lang="en-US" sz="3600" dirty="0" err="1"/>
              <a:t>Realizar</a:t>
            </a:r>
            <a:r>
              <a:rPr lang="en-US" sz="3600" dirty="0"/>
              <a:t> </a:t>
            </a:r>
            <a:r>
              <a:rPr lang="en-US" sz="3600" dirty="0" err="1"/>
              <a:t>periodicamente</a:t>
            </a:r>
            <a:r>
              <a:rPr lang="en-US" sz="3600" dirty="0"/>
              <a:t> </a:t>
            </a:r>
            <a:r>
              <a:rPr lang="en-US" sz="3600" dirty="0" err="1"/>
              <a:t>verificação</a:t>
            </a:r>
            <a:r>
              <a:rPr lang="en-US" sz="3600" dirty="0"/>
              <a:t> </a:t>
            </a:r>
            <a:r>
              <a:rPr lang="en-US" sz="3600" dirty="0" err="1"/>
              <a:t>nos</a:t>
            </a:r>
            <a:r>
              <a:rPr lang="en-US" sz="3600" dirty="0"/>
              <a:t> </a:t>
            </a:r>
            <a:r>
              <a:rPr lang="en-US" sz="3600" dirty="0" err="1"/>
              <a:t>ambientes</a:t>
            </a:r>
            <a:r>
              <a:rPr lang="en-US" sz="3600" dirty="0"/>
              <a:t> e </a:t>
            </a:r>
            <a:r>
              <a:rPr lang="en-US" sz="3600" dirty="0" err="1"/>
              <a:t>condições</a:t>
            </a:r>
            <a:r>
              <a:rPr lang="en-US" sz="3600" dirty="0"/>
              <a:t> de </a:t>
            </a:r>
            <a:r>
              <a:rPr lang="en-US" sz="3600" dirty="0" err="1"/>
              <a:t>trabalho</a:t>
            </a:r>
            <a:r>
              <a:rPr lang="en-US" sz="3600" dirty="0"/>
              <a:t>;</a:t>
            </a:r>
          </a:p>
          <a:p>
            <a:pPr marL="742950" indent="-742950">
              <a:lnSpc>
                <a:spcPct val="80000"/>
              </a:lnSpc>
              <a:buClr>
                <a:srgbClr val="003366"/>
              </a:buClr>
            </a:pPr>
            <a:r>
              <a:rPr lang="en-US" sz="3600" dirty="0" err="1"/>
              <a:t>Realizar</a:t>
            </a:r>
            <a:r>
              <a:rPr lang="en-US" sz="3600" dirty="0"/>
              <a:t> </a:t>
            </a:r>
            <a:r>
              <a:rPr lang="en-US" sz="3600" dirty="0" err="1"/>
              <a:t>após</a:t>
            </a:r>
            <a:r>
              <a:rPr lang="en-US" sz="3600" dirty="0"/>
              <a:t> </a:t>
            </a:r>
            <a:r>
              <a:rPr lang="en-US" sz="3600" dirty="0" err="1"/>
              <a:t>cada</a:t>
            </a:r>
            <a:r>
              <a:rPr lang="en-US" sz="3600" dirty="0"/>
              <a:t> </a:t>
            </a:r>
            <a:r>
              <a:rPr lang="en-US" sz="3600" dirty="0" err="1"/>
              <a:t>reunião</a:t>
            </a:r>
            <a:r>
              <a:rPr lang="en-US" sz="3600" dirty="0"/>
              <a:t>, a </a:t>
            </a:r>
            <a:r>
              <a:rPr lang="en-US" sz="3600" dirty="0" err="1"/>
              <a:t>verificação</a:t>
            </a:r>
            <a:r>
              <a:rPr lang="en-US" sz="3600" dirty="0"/>
              <a:t> do </a:t>
            </a:r>
            <a:r>
              <a:rPr lang="en-US" sz="3600" dirty="0" err="1"/>
              <a:t>cumprimento</a:t>
            </a:r>
            <a:r>
              <a:rPr lang="en-US" sz="3600" dirty="0"/>
              <a:t> das </a:t>
            </a:r>
            <a:r>
              <a:rPr lang="en-US" sz="3600" dirty="0" err="1"/>
              <a:t>metas</a:t>
            </a:r>
            <a:r>
              <a:rPr lang="en-US" sz="3600" dirty="0"/>
              <a:t> </a:t>
            </a:r>
            <a:r>
              <a:rPr lang="en-US" sz="3600" dirty="0" err="1"/>
              <a:t>fixadas</a:t>
            </a:r>
            <a:r>
              <a:rPr lang="en-US" sz="3600" dirty="0"/>
              <a:t>;</a:t>
            </a:r>
          </a:p>
          <a:p>
            <a:pPr marL="742950" indent="-742950">
              <a:lnSpc>
                <a:spcPct val="80000"/>
              </a:lnSpc>
              <a:buClr>
                <a:srgbClr val="003366"/>
              </a:buClr>
            </a:pPr>
            <a:r>
              <a:rPr lang="en-US" sz="3600" dirty="0" err="1"/>
              <a:t>Divulgar</a:t>
            </a:r>
            <a:r>
              <a:rPr lang="en-US" sz="3600" dirty="0"/>
              <a:t> </a:t>
            </a:r>
            <a:r>
              <a:rPr lang="en-US" sz="3600" dirty="0" err="1"/>
              <a:t>aos</a:t>
            </a:r>
            <a:r>
              <a:rPr lang="en-US" sz="3600" dirty="0"/>
              <a:t> </a:t>
            </a:r>
            <a:r>
              <a:rPr lang="en-US" sz="3600" dirty="0" err="1"/>
              <a:t>trabalhadores</a:t>
            </a:r>
            <a:r>
              <a:rPr lang="en-US" sz="3600" dirty="0"/>
              <a:t> </a:t>
            </a:r>
            <a:r>
              <a:rPr lang="en-US" sz="3600" dirty="0" err="1"/>
              <a:t>informações</a:t>
            </a:r>
            <a:r>
              <a:rPr lang="en-US" sz="3600" dirty="0"/>
              <a:t> </a:t>
            </a:r>
            <a:r>
              <a:rPr lang="en-US" sz="3600" dirty="0" err="1"/>
              <a:t>relativas</a:t>
            </a:r>
            <a:r>
              <a:rPr lang="en-US" sz="3600" dirty="0"/>
              <a:t> à </a:t>
            </a:r>
            <a:r>
              <a:rPr lang="en-US" sz="3600" dirty="0" err="1"/>
              <a:t>segurança</a:t>
            </a:r>
            <a:r>
              <a:rPr lang="en-US" sz="3600" dirty="0"/>
              <a:t> e </a:t>
            </a:r>
            <a:r>
              <a:rPr lang="en-US" sz="3600" dirty="0" err="1"/>
              <a:t>saúde</a:t>
            </a:r>
            <a:r>
              <a:rPr lang="en-US" sz="3600" dirty="0"/>
              <a:t> no </a:t>
            </a:r>
            <a:r>
              <a:rPr lang="en-US" sz="3600" dirty="0" err="1"/>
              <a:t>trabalho</a:t>
            </a:r>
            <a:r>
              <a:rPr lang="en-US" sz="3600" dirty="0"/>
              <a:t>;</a:t>
            </a:r>
          </a:p>
          <a:p>
            <a:pPr marL="742950" indent="-742950">
              <a:lnSpc>
                <a:spcPct val="80000"/>
              </a:lnSpc>
              <a:buClr>
                <a:srgbClr val="003366"/>
              </a:buClr>
            </a:pPr>
            <a:r>
              <a:rPr lang="en-US" sz="3600" dirty="0" err="1"/>
              <a:t>Colaborar</a:t>
            </a:r>
            <a:r>
              <a:rPr lang="en-US" sz="3600" dirty="0"/>
              <a:t> no </a:t>
            </a:r>
            <a:r>
              <a:rPr lang="en-US" sz="3600" dirty="0" err="1"/>
              <a:t>desenvolvimento</a:t>
            </a:r>
            <a:r>
              <a:rPr lang="en-US" sz="3600" dirty="0"/>
              <a:t> e </a:t>
            </a:r>
            <a:r>
              <a:rPr lang="en-US" sz="3600" dirty="0" err="1"/>
              <a:t>implementação</a:t>
            </a:r>
            <a:r>
              <a:rPr lang="en-US" sz="3600" dirty="0"/>
              <a:t> do PCMSO, PPRA </a:t>
            </a:r>
            <a:r>
              <a:rPr lang="en-US" sz="3600" dirty="0" err="1"/>
              <a:t>bem</a:t>
            </a:r>
            <a:r>
              <a:rPr lang="en-US" sz="3600" dirty="0"/>
              <a:t> </a:t>
            </a:r>
            <a:r>
              <a:rPr lang="en-US" sz="3600" dirty="0" err="1"/>
              <a:t>como</a:t>
            </a:r>
            <a:r>
              <a:rPr lang="en-US" sz="3600" dirty="0"/>
              <a:t> de </a:t>
            </a:r>
            <a:r>
              <a:rPr lang="en-US" sz="3600" dirty="0" err="1"/>
              <a:t>outros</a:t>
            </a:r>
            <a:r>
              <a:rPr lang="en-US" sz="3600" dirty="0"/>
              <a:t> </a:t>
            </a:r>
            <a:r>
              <a:rPr lang="en-US" sz="3600" dirty="0" err="1"/>
              <a:t>programas</a:t>
            </a:r>
            <a:r>
              <a:rPr lang="en-US" sz="3600" dirty="0"/>
              <a:t> de </a:t>
            </a:r>
            <a:r>
              <a:rPr lang="en-US" sz="3600" dirty="0" err="1"/>
              <a:t>segurança</a:t>
            </a:r>
            <a:r>
              <a:rPr lang="en-US" sz="3600" dirty="0"/>
              <a:t> e </a:t>
            </a:r>
            <a:r>
              <a:rPr lang="en-US" sz="3600" dirty="0" err="1"/>
              <a:t>saúde</a:t>
            </a:r>
            <a:r>
              <a:rPr lang="en-US" sz="3600" dirty="0"/>
              <a:t> </a:t>
            </a:r>
            <a:r>
              <a:rPr lang="en-US" sz="3600" dirty="0" err="1"/>
              <a:t>desenvolvidos</a:t>
            </a:r>
            <a:r>
              <a:rPr lang="en-US" sz="3600" dirty="0"/>
              <a:t> </a:t>
            </a:r>
            <a:r>
              <a:rPr lang="en-US" sz="3600" dirty="0" err="1"/>
              <a:t>pela</a:t>
            </a:r>
            <a:r>
              <a:rPr lang="en-US" sz="3600" dirty="0"/>
              <a:t> </a:t>
            </a:r>
            <a:r>
              <a:rPr lang="en-US" sz="3600" dirty="0" err="1"/>
              <a:t>empresa</a:t>
            </a:r>
            <a:r>
              <a:rPr lang="en-US" sz="3600" dirty="0"/>
              <a:t>;</a:t>
            </a:r>
          </a:p>
          <a:p>
            <a:pPr marL="742950" indent="-742950">
              <a:lnSpc>
                <a:spcPct val="80000"/>
              </a:lnSpc>
              <a:buClr>
                <a:srgbClr val="003366"/>
              </a:buClr>
            </a:pPr>
            <a:r>
              <a:rPr lang="en-US" sz="3600" dirty="0" err="1"/>
              <a:t>Divulgar</a:t>
            </a:r>
            <a:r>
              <a:rPr lang="en-US" sz="3600" dirty="0"/>
              <a:t> e </a:t>
            </a:r>
            <a:r>
              <a:rPr lang="en-US" sz="3600" dirty="0" err="1"/>
              <a:t>promover</a:t>
            </a:r>
            <a:r>
              <a:rPr lang="en-US" sz="3600" dirty="0"/>
              <a:t> o </a:t>
            </a:r>
            <a:r>
              <a:rPr lang="en-US" sz="3600" dirty="0" err="1"/>
              <a:t>cumprimento</a:t>
            </a:r>
            <a:r>
              <a:rPr lang="en-US" sz="3600" dirty="0"/>
              <a:t> das </a:t>
            </a:r>
            <a:r>
              <a:rPr lang="en-US" sz="3600" dirty="0" err="1"/>
              <a:t>Normas</a:t>
            </a:r>
            <a:r>
              <a:rPr lang="en-US" sz="3600" dirty="0"/>
              <a:t> </a:t>
            </a:r>
            <a:r>
              <a:rPr lang="en-US" sz="3600" dirty="0" err="1"/>
              <a:t>Regulamentadoras</a:t>
            </a:r>
            <a:r>
              <a:rPr lang="en-US" sz="3600" dirty="0"/>
              <a:t>, </a:t>
            </a:r>
            <a:r>
              <a:rPr lang="en-US" sz="3600" dirty="0" err="1"/>
              <a:t>bem</a:t>
            </a:r>
            <a:r>
              <a:rPr lang="en-US" sz="3600" dirty="0"/>
              <a:t> </a:t>
            </a:r>
            <a:r>
              <a:rPr lang="en-US" sz="3600" dirty="0" err="1"/>
              <a:t>como</a:t>
            </a:r>
            <a:r>
              <a:rPr lang="en-US" sz="3600" dirty="0"/>
              <a:t> </a:t>
            </a:r>
            <a:r>
              <a:rPr lang="en-US" sz="3600" dirty="0" err="1"/>
              <a:t>cláusulas</a:t>
            </a:r>
            <a:r>
              <a:rPr lang="en-US" sz="3600" dirty="0"/>
              <a:t> de </a:t>
            </a:r>
            <a:r>
              <a:rPr lang="en-US" sz="3600" dirty="0" err="1"/>
              <a:t>acordos</a:t>
            </a:r>
            <a:r>
              <a:rPr lang="en-US" sz="3600" dirty="0"/>
              <a:t> e </a:t>
            </a:r>
            <a:r>
              <a:rPr lang="en-US" sz="3600" dirty="0" err="1"/>
              <a:t>convenções</a:t>
            </a:r>
            <a:r>
              <a:rPr lang="en-US" sz="3600" dirty="0"/>
              <a:t> </a:t>
            </a:r>
            <a:r>
              <a:rPr lang="en-US" sz="3600" dirty="0" err="1"/>
              <a:t>coletivas</a:t>
            </a:r>
            <a:r>
              <a:rPr lang="en-US" sz="3600" dirty="0"/>
              <a:t> de </a:t>
            </a:r>
            <a:r>
              <a:rPr lang="en-US" sz="3600" dirty="0" err="1"/>
              <a:t>trabalho</a:t>
            </a:r>
            <a:r>
              <a:rPr lang="en-US" sz="3600" dirty="0"/>
              <a:t> e </a:t>
            </a:r>
            <a:r>
              <a:rPr lang="en-US" sz="3600" dirty="0" err="1"/>
              <a:t>normas</a:t>
            </a:r>
            <a:r>
              <a:rPr lang="en-US" sz="3600" dirty="0"/>
              <a:t> </a:t>
            </a:r>
            <a:r>
              <a:rPr lang="en-US" sz="3600" dirty="0" err="1"/>
              <a:t>internas</a:t>
            </a:r>
            <a:r>
              <a:rPr lang="en-US" sz="3600" dirty="0"/>
              <a:t> de </a:t>
            </a:r>
            <a:r>
              <a:rPr lang="en-US" sz="3600" dirty="0" err="1"/>
              <a:t>segurança</a:t>
            </a:r>
            <a:r>
              <a:rPr lang="en-US" sz="3600" dirty="0"/>
              <a:t> </a:t>
            </a:r>
            <a:r>
              <a:rPr lang="en-US" sz="3600" dirty="0" err="1"/>
              <a:t>relativas</a:t>
            </a:r>
            <a:r>
              <a:rPr lang="en-US" sz="3600" dirty="0"/>
              <a:t> à </a:t>
            </a:r>
            <a:r>
              <a:rPr lang="en-US" sz="3600" dirty="0" err="1"/>
              <a:t>segurança</a:t>
            </a:r>
            <a:r>
              <a:rPr lang="en-US" sz="3600" dirty="0"/>
              <a:t> no </a:t>
            </a:r>
            <a:r>
              <a:rPr lang="en-US" sz="3600" dirty="0" err="1"/>
              <a:t>trabalho</a:t>
            </a:r>
            <a:r>
              <a:rPr lang="en-US" sz="3600" dirty="0"/>
              <a:t>;</a:t>
            </a:r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endParaRPr lang="en-US" sz="2000" dirty="0">
              <a:solidFill>
                <a:srgbClr val="003366"/>
              </a:solidFill>
            </a:endParaRPr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None/>
            </a:pPr>
            <a:endParaRPr lang="pt-BR" sz="20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Atribuições da CIPA</a:t>
            </a:r>
            <a:r>
              <a:rPr lang="pt-BR" sz="4000" dirty="0">
                <a:solidFill>
                  <a:srgbClr val="003366"/>
                </a:solidFill>
              </a:rPr>
              <a:t/>
            </a:r>
            <a:br>
              <a:rPr lang="pt-BR" sz="4000" dirty="0">
                <a:solidFill>
                  <a:srgbClr val="003366"/>
                </a:solidFill>
              </a:rPr>
            </a:br>
            <a:endParaRPr lang="pt-BR" sz="1800" dirty="0">
              <a:solidFill>
                <a:srgbClr val="003366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142984"/>
            <a:ext cx="7981950" cy="394811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Participar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conjunto</a:t>
            </a:r>
            <a:r>
              <a:rPr lang="en-US" sz="2800" dirty="0"/>
              <a:t> com o SESMT </a:t>
            </a:r>
            <a:r>
              <a:rPr lang="en-US" sz="2800" dirty="0" err="1"/>
              <a:t>da</a:t>
            </a:r>
            <a:r>
              <a:rPr lang="en-US" sz="2800" dirty="0"/>
              <a:t> </a:t>
            </a:r>
            <a:r>
              <a:rPr lang="en-US" sz="2800" dirty="0" err="1"/>
              <a:t>análise</a:t>
            </a:r>
            <a:r>
              <a:rPr lang="en-US" sz="2800" dirty="0"/>
              <a:t> das </a:t>
            </a:r>
            <a:r>
              <a:rPr lang="en-US" sz="2800" dirty="0" err="1"/>
              <a:t>causas</a:t>
            </a:r>
            <a:r>
              <a:rPr lang="en-US" sz="2800" dirty="0"/>
              <a:t> das </a:t>
            </a:r>
            <a:r>
              <a:rPr lang="en-US" sz="2800" dirty="0" err="1"/>
              <a:t>doenças</a:t>
            </a:r>
            <a:r>
              <a:rPr lang="en-US" sz="2800" dirty="0"/>
              <a:t> e </a:t>
            </a:r>
            <a:r>
              <a:rPr lang="en-US" sz="2800" dirty="0" err="1"/>
              <a:t>acidentes</a:t>
            </a:r>
            <a:r>
              <a:rPr lang="en-US" sz="2800" dirty="0"/>
              <a:t> do </a:t>
            </a:r>
            <a:r>
              <a:rPr lang="en-US" sz="2800" dirty="0" err="1"/>
              <a:t>trabalho</a:t>
            </a:r>
            <a:r>
              <a:rPr lang="en-US" sz="2800" dirty="0"/>
              <a:t> e </a:t>
            </a:r>
            <a:r>
              <a:rPr lang="en-US" sz="2800" dirty="0" err="1"/>
              <a:t>propor</a:t>
            </a:r>
            <a:r>
              <a:rPr lang="en-US" sz="2800" dirty="0"/>
              <a:t> </a:t>
            </a:r>
            <a:r>
              <a:rPr lang="en-US" sz="2800" dirty="0" err="1"/>
              <a:t>medidas</a:t>
            </a:r>
            <a:r>
              <a:rPr lang="en-US" sz="2800" dirty="0"/>
              <a:t> de </a:t>
            </a:r>
            <a:r>
              <a:rPr lang="en-US" sz="2800" dirty="0" err="1"/>
              <a:t>solução</a:t>
            </a:r>
            <a:r>
              <a:rPr lang="en-US" sz="2800" dirty="0"/>
              <a:t> dos </a:t>
            </a:r>
            <a:r>
              <a:rPr lang="en-US" sz="2800" dirty="0" err="1"/>
              <a:t>problemas</a:t>
            </a:r>
            <a:r>
              <a:rPr lang="en-US" sz="2800" dirty="0"/>
              <a:t> </a:t>
            </a:r>
            <a:r>
              <a:rPr lang="en-US" sz="2800" dirty="0" err="1"/>
              <a:t>identificados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Promover</a:t>
            </a:r>
            <a:r>
              <a:rPr lang="en-US" sz="2800" dirty="0"/>
              <a:t>, </a:t>
            </a:r>
            <a:r>
              <a:rPr lang="en-US" sz="2800" dirty="0" err="1"/>
              <a:t>anualmente</a:t>
            </a:r>
            <a:r>
              <a:rPr lang="en-US" sz="2800" dirty="0"/>
              <a:t>,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conjunto</a:t>
            </a:r>
            <a:r>
              <a:rPr lang="en-US" sz="2800" dirty="0"/>
              <a:t> com o SESMT, a </a:t>
            </a:r>
            <a:r>
              <a:rPr lang="en-US" sz="2800" dirty="0" err="1"/>
              <a:t>Semana</a:t>
            </a:r>
            <a:r>
              <a:rPr lang="en-US" sz="2800" dirty="0"/>
              <a:t> </a:t>
            </a:r>
            <a:r>
              <a:rPr lang="en-US" sz="2800" dirty="0" err="1"/>
              <a:t>Interna</a:t>
            </a:r>
            <a:r>
              <a:rPr lang="en-US" sz="2800" dirty="0"/>
              <a:t> de </a:t>
            </a:r>
            <a:r>
              <a:rPr lang="en-US" sz="2800" dirty="0" err="1"/>
              <a:t>Prevenção</a:t>
            </a:r>
            <a:r>
              <a:rPr lang="en-US" sz="2800" dirty="0"/>
              <a:t> de </a:t>
            </a:r>
            <a:r>
              <a:rPr lang="en-US" sz="2800" dirty="0" err="1"/>
              <a:t>Acidentes</a:t>
            </a:r>
            <a:r>
              <a:rPr lang="en-US" sz="2800" dirty="0"/>
              <a:t> do </a:t>
            </a:r>
            <a:r>
              <a:rPr lang="en-US" sz="2800" dirty="0" err="1"/>
              <a:t>Trabalho</a:t>
            </a:r>
            <a:r>
              <a:rPr lang="en-US" sz="2800" dirty="0"/>
              <a:t> - SIPAT;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800" dirty="0" err="1"/>
              <a:t>Participar</a:t>
            </a:r>
            <a:r>
              <a:rPr lang="en-US" sz="2800" dirty="0"/>
              <a:t>, </a:t>
            </a:r>
            <a:r>
              <a:rPr lang="en-US" sz="2800" dirty="0" err="1"/>
              <a:t>anualmente</a:t>
            </a:r>
            <a:r>
              <a:rPr lang="en-US" sz="2800" dirty="0"/>
              <a:t>,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conjunto</a:t>
            </a:r>
            <a:r>
              <a:rPr lang="en-US" sz="2800" dirty="0"/>
              <a:t> com a </a:t>
            </a:r>
            <a:r>
              <a:rPr lang="en-US" sz="2800" dirty="0" err="1"/>
              <a:t>empresa</a:t>
            </a:r>
            <a:r>
              <a:rPr lang="en-US" sz="2800" dirty="0"/>
              <a:t>, de </a:t>
            </a:r>
            <a:r>
              <a:rPr lang="en-US" sz="2800" dirty="0" err="1"/>
              <a:t>Campanhas</a:t>
            </a:r>
            <a:r>
              <a:rPr lang="en-US" sz="2800" dirty="0"/>
              <a:t> de </a:t>
            </a:r>
            <a:r>
              <a:rPr lang="en-US" sz="2800" dirty="0" err="1"/>
              <a:t>Prevenção</a:t>
            </a:r>
            <a:r>
              <a:rPr lang="en-US" sz="2800" dirty="0"/>
              <a:t> à AIDS e </a:t>
            </a:r>
            <a:r>
              <a:rPr lang="en-US" sz="2800" dirty="0" err="1"/>
              <a:t>outros</a:t>
            </a:r>
            <a:r>
              <a:rPr lang="en-US" sz="2800" dirty="0"/>
              <a:t> </a:t>
            </a:r>
            <a:r>
              <a:rPr lang="en-US" sz="2800" dirty="0" err="1"/>
              <a:t>programas</a:t>
            </a:r>
            <a:r>
              <a:rPr lang="en-US" sz="2800" dirty="0"/>
              <a:t> de </a:t>
            </a:r>
            <a:r>
              <a:rPr lang="en-US" sz="2800" dirty="0" err="1"/>
              <a:t>saúde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pt-BR" sz="2800" dirty="0"/>
              <a:t>Identificar os riscos do processo de trabalho, e elaborar o Mapa de riscos, com a participação do maior número de trabalhadores, com assessoria do </a:t>
            </a:r>
            <a:r>
              <a:rPr lang="pt-BR" sz="2800" dirty="0" smtClean="0"/>
              <a:t>SESMT (</a:t>
            </a:r>
            <a:r>
              <a:rPr lang="pt-BR" sz="1800" dirty="0" smtClean="0"/>
              <a:t>Serviços Especializados em Segurança e Medicina do Trabalho</a:t>
            </a:r>
            <a:r>
              <a:rPr lang="pt-BR" sz="2800" dirty="0" smtClean="0"/>
              <a:t> );</a:t>
            </a:r>
            <a:endParaRPr lang="pt-BR" sz="2800" dirty="0"/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pt-BR" sz="2800" dirty="0"/>
              <a:t>Requisitar à empresa as cópias das CAT emitidas</a:t>
            </a:r>
            <a:r>
              <a:rPr lang="pt-BR" sz="2800" dirty="0">
                <a:solidFill>
                  <a:srgbClr val="003366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AutoShape 2"/>
          <p:cNvSpPr>
            <a:spLocks noGrp="1" noChangeArrowheads="1"/>
          </p:cNvSpPr>
          <p:nvPr>
            <p:ph type="title"/>
          </p:nvPr>
        </p:nvSpPr>
        <p:spPr>
          <a:xfrm>
            <a:off x="609600" y="1052513"/>
            <a:ext cx="792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/>
              <a:t>Atribuições do Presidente</a:t>
            </a:r>
            <a:r>
              <a:rPr lang="pt-BR" sz="4000" dirty="0">
                <a:solidFill>
                  <a:srgbClr val="003366"/>
                </a:solidFill>
              </a:rPr>
              <a:t/>
            </a:r>
            <a:br>
              <a:rPr lang="pt-BR" sz="4000" dirty="0">
                <a:solidFill>
                  <a:srgbClr val="003366"/>
                </a:solidFill>
              </a:rPr>
            </a:br>
            <a:endParaRPr lang="pt-BR" sz="4000" dirty="0">
              <a:solidFill>
                <a:srgbClr val="003366"/>
              </a:solidFill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636838"/>
            <a:ext cx="8094663" cy="3724275"/>
          </a:xfrm>
        </p:spPr>
        <p:txBody>
          <a:bodyPr/>
          <a:lstStyle/>
          <a:p>
            <a:pPr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400" dirty="0" err="1"/>
              <a:t>Convocar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membros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as </a:t>
            </a:r>
            <a:r>
              <a:rPr lang="en-US" sz="2400" dirty="0" err="1"/>
              <a:t>reuniões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CIPA;</a:t>
            </a:r>
          </a:p>
          <a:p>
            <a:pPr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400" dirty="0" err="1"/>
              <a:t>Coordenar</a:t>
            </a:r>
            <a:r>
              <a:rPr lang="en-US" sz="2400" dirty="0"/>
              <a:t> as </a:t>
            </a:r>
            <a:r>
              <a:rPr lang="en-US" sz="2400" dirty="0" err="1"/>
              <a:t>reuniões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CIPA, </a:t>
            </a:r>
            <a:r>
              <a:rPr lang="en-US" sz="2400" dirty="0" err="1"/>
              <a:t>encaminhando</a:t>
            </a:r>
            <a:r>
              <a:rPr lang="en-US" sz="2400" dirty="0"/>
              <a:t> </a:t>
            </a:r>
            <a:r>
              <a:rPr lang="en-US" sz="2400" dirty="0" err="1"/>
              <a:t>ao</a:t>
            </a:r>
            <a:r>
              <a:rPr lang="en-US" sz="2400" dirty="0"/>
              <a:t> </a:t>
            </a:r>
            <a:r>
              <a:rPr lang="en-US" sz="2400" dirty="0" err="1"/>
              <a:t>empregador</a:t>
            </a:r>
            <a:r>
              <a:rPr lang="en-US" sz="2400" dirty="0"/>
              <a:t> e </a:t>
            </a:r>
            <a:r>
              <a:rPr lang="en-US" sz="2400" dirty="0" err="1"/>
              <a:t>ao</a:t>
            </a:r>
            <a:r>
              <a:rPr lang="en-US" sz="2400" dirty="0"/>
              <a:t> SESMT, as </a:t>
            </a:r>
            <a:r>
              <a:rPr lang="en-US" sz="2400" dirty="0" err="1"/>
              <a:t>decisões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</a:t>
            </a:r>
            <a:r>
              <a:rPr lang="en-US" sz="2400" dirty="0" err="1"/>
              <a:t>comissão</a:t>
            </a:r>
            <a:r>
              <a:rPr lang="en-US" sz="2400" dirty="0"/>
              <a:t>;</a:t>
            </a:r>
          </a:p>
          <a:p>
            <a:pPr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400" dirty="0" err="1"/>
              <a:t>Manter</a:t>
            </a:r>
            <a:r>
              <a:rPr lang="en-US" sz="2400" dirty="0"/>
              <a:t> o </a:t>
            </a:r>
            <a:r>
              <a:rPr lang="en-US" sz="2400" dirty="0" err="1"/>
              <a:t>empregador</a:t>
            </a:r>
            <a:r>
              <a:rPr lang="en-US" sz="2400" dirty="0"/>
              <a:t> </a:t>
            </a:r>
            <a:r>
              <a:rPr lang="en-US" sz="2400" dirty="0" err="1"/>
              <a:t>informado</a:t>
            </a:r>
            <a:r>
              <a:rPr lang="en-US" sz="2400" dirty="0"/>
              <a:t> </a:t>
            </a:r>
            <a:r>
              <a:rPr lang="en-US" sz="2400" dirty="0" err="1"/>
              <a:t>sobre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trabalhos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CIPA;</a:t>
            </a:r>
          </a:p>
          <a:p>
            <a:pPr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400" dirty="0" err="1"/>
              <a:t>Coordenar</a:t>
            </a:r>
            <a:r>
              <a:rPr lang="en-US" sz="2400" dirty="0"/>
              <a:t> e </a:t>
            </a:r>
            <a:r>
              <a:rPr lang="en-US" sz="2400" dirty="0" err="1"/>
              <a:t>supervisionar</a:t>
            </a:r>
            <a:r>
              <a:rPr lang="en-US" sz="2400" dirty="0"/>
              <a:t> as </a:t>
            </a:r>
            <a:r>
              <a:rPr lang="en-US" sz="2400" dirty="0" err="1"/>
              <a:t>atividades</a:t>
            </a:r>
            <a:r>
              <a:rPr lang="en-US" sz="2400" dirty="0"/>
              <a:t> de </a:t>
            </a:r>
            <a:r>
              <a:rPr lang="en-US" sz="2400" dirty="0" err="1"/>
              <a:t>secretária</a:t>
            </a:r>
            <a:r>
              <a:rPr lang="en-US" sz="2400" dirty="0"/>
              <a:t>;</a:t>
            </a:r>
          </a:p>
          <a:p>
            <a:pPr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400" dirty="0" err="1"/>
              <a:t>Delegar</a:t>
            </a:r>
            <a:r>
              <a:rPr lang="en-US" sz="2400" dirty="0"/>
              <a:t> </a:t>
            </a:r>
            <a:r>
              <a:rPr lang="en-US" sz="2400" dirty="0" err="1"/>
              <a:t>atribuições</a:t>
            </a:r>
            <a:r>
              <a:rPr lang="en-US" sz="2400" dirty="0"/>
              <a:t> </a:t>
            </a:r>
            <a:r>
              <a:rPr lang="en-US" sz="2400" dirty="0" err="1"/>
              <a:t>ao</a:t>
            </a:r>
            <a:r>
              <a:rPr lang="en-US" sz="2400" dirty="0"/>
              <a:t> Vice-</a:t>
            </a:r>
            <a:r>
              <a:rPr lang="en-US" sz="2400" dirty="0" err="1"/>
              <a:t>Presidente</a:t>
            </a:r>
            <a:r>
              <a:rPr lang="en-US" sz="2400" dirty="0"/>
              <a:t>.</a:t>
            </a:r>
          </a:p>
          <a:p>
            <a:pPr>
              <a:buClr>
                <a:srgbClr val="003366"/>
              </a:buClr>
              <a:buFont typeface="Wingdings" pitchFamily="2" charset="2"/>
              <a:buNone/>
            </a:pPr>
            <a:endParaRPr lang="pt-BR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1052513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pt-BR" sz="4000" dirty="0"/>
              <a:t>Atribuições do Vice-Presidente</a:t>
            </a:r>
            <a:r>
              <a:rPr lang="pt-BR" sz="4000" dirty="0">
                <a:solidFill>
                  <a:srgbClr val="003366"/>
                </a:solidFill>
              </a:rPr>
              <a:t/>
            </a:r>
            <a:br>
              <a:rPr lang="pt-BR" sz="4000" dirty="0">
                <a:solidFill>
                  <a:srgbClr val="003366"/>
                </a:solidFill>
              </a:rPr>
            </a:br>
            <a:endParaRPr lang="pt-BR" sz="4000" dirty="0">
              <a:solidFill>
                <a:srgbClr val="003366"/>
              </a:solidFill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781300"/>
            <a:ext cx="8172450" cy="3724275"/>
          </a:xfrm>
        </p:spPr>
        <p:txBody>
          <a:bodyPr/>
          <a:lstStyle/>
          <a:p>
            <a:pPr>
              <a:buClr>
                <a:srgbClr val="003366"/>
              </a:buClr>
              <a:buFont typeface="Wingdings" pitchFamily="2" charset="2"/>
              <a:buChar char="ü"/>
            </a:pP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/>
              <a:t>Executar</a:t>
            </a:r>
            <a:r>
              <a:rPr lang="en-US" dirty="0"/>
              <a:t> as </a:t>
            </a:r>
            <a:r>
              <a:rPr lang="en-US" dirty="0" err="1"/>
              <a:t>atribuições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lhe</a:t>
            </a:r>
            <a:r>
              <a:rPr lang="en-US" dirty="0"/>
              <a:t> </a:t>
            </a:r>
            <a:r>
              <a:rPr lang="en-US" dirty="0" err="1"/>
              <a:t>forem</a:t>
            </a:r>
            <a:r>
              <a:rPr lang="en-US" dirty="0"/>
              <a:t> </a:t>
            </a:r>
            <a:r>
              <a:rPr lang="en-US" dirty="0" err="1"/>
              <a:t>delegadas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 </a:t>
            </a:r>
            <a:r>
              <a:rPr lang="en-US" dirty="0" err="1"/>
              <a:t>Presidente</a:t>
            </a:r>
            <a:r>
              <a:rPr lang="en-US" dirty="0"/>
              <a:t>;</a:t>
            </a:r>
          </a:p>
          <a:p>
            <a:pPr>
              <a:buClr>
                <a:srgbClr val="003366"/>
              </a:buClr>
              <a:buFont typeface="Wingdings" pitchFamily="2" charset="2"/>
              <a:buChar char="ü"/>
            </a:pPr>
            <a:endParaRPr lang="en-US" dirty="0"/>
          </a:p>
          <a:p>
            <a:pPr>
              <a:buClr>
                <a:srgbClr val="003366"/>
              </a:buCl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err="1"/>
              <a:t>Substituir</a:t>
            </a:r>
            <a:r>
              <a:rPr lang="en-US" dirty="0"/>
              <a:t> o </a:t>
            </a:r>
            <a:r>
              <a:rPr lang="en-US" dirty="0" err="1"/>
              <a:t>Presidente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impedimentos</a:t>
            </a:r>
            <a:r>
              <a:rPr lang="en-US" dirty="0"/>
              <a:t> </a:t>
            </a:r>
            <a:r>
              <a:rPr lang="en-US" dirty="0" err="1"/>
              <a:t>eventuais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afastamentos</a:t>
            </a:r>
            <a:r>
              <a:rPr lang="en-US" dirty="0"/>
              <a:t> </a:t>
            </a:r>
            <a:r>
              <a:rPr lang="en-US" dirty="0" err="1"/>
              <a:t>temporários</a:t>
            </a:r>
            <a:r>
              <a:rPr lang="en-US" dirty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Atribuições</a:t>
            </a:r>
            <a:r>
              <a:rPr lang="en-US" dirty="0"/>
              <a:t> do </a:t>
            </a:r>
            <a:r>
              <a:rPr lang="en-US" dirty="0" err="1"/>
              <a:t>Presidente</a:t>
            </a:r>
            <a:r>
              <a:rPr lang="en-US" dirty="0"/>
              <a:t> e</a:t>
            </a:r>
            <a:br>
              <a:rPr lang="en-US" dirty="0"/>
            </a:br>
            <a:r>
              <a:rPr lang="en-US" dirty="0"/>
              <a:t>Vice-</a:t>
            </a:r>
            <a:r>
              <a:rPr lang="en-US" dirty="0" err="1"/>
              <a:t>Presidente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conjunto</a:t>
            </a:r>
            <a:endParaRPr lang="pt-BR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488" y="2636838"/>
            <a:ext cx="7693025" cy="37242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Cuidar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a CIPA </a:t>
            </a:r>
            <a:r>
              <a:rPr lang="en-US" sz="2800" dirty="0" err="1"/>
              <a:t>disponha</a:t>
            </a:r>
            <a:r>
              <a:rPr lang="en-US" sz="2800" dirty="0"/>
              <a:t> de </a:t>
            </a:r>
            <a:r>
              <a:rPr lang="en-US" sz="2800" dirty="0" err="1"/>
              <a:t>condições</a:t>
            </a:r>
            <a:r>
              <a:rPr lang="en-US" sz="2800" dirty="0"/>
              <a:t> </a:t>
            </a:r>
            <a:r>
              <a:rPr lang="en-US" sz="2800" dirty="0" err="1"/>
              <a:t>necessárias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o </a:t>
            </a:r>
            <a:r>
              <a:rPr lang="en-US" sz="2800" dirty="0" err="1"/>
              <a:t>desenvolvimento</a:t>
            </a:r>
            <a:r>
              <a:rPr lang="en-US" sz="2800" dirty="0"/>
              <a:t> de </a:t>
            </a:r>
            <a:r>
              <a:rPr lang="en-US" sz="2800" dirty="0" err="1"/>
              <a:t>seus</a:t>
            </a:r>
            <a:r>
              <a:rPr lang="en-US" sz="2800" dirty="0"/>
              <a:t> </a:t>
            </a:r>
            <a:r>
              <a:rPr lang="en-US" sz="2800" dirty="0" err="1"/>
              <a:t>trabalhos</a:t>
            </a:r>
            <a:r>
              <a:rPr lang="en-US" sz="2800" dirty="0"/>
              <a:t>;</a:t>
            </a:r>
          </a:p>
          <a:p>
            <a:pPr>
              <a:lnSpc>
                <a:spcPct val="9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Coordenar</a:t>
            </a:r>
            <a:r>
              <a:rPr lang="en-US" sz="2800" dirty="0"/>
              <a:t> e </a:t>
            </a:r>
            <a:r>
              <a:rPr lang="en-US" sz="2800" dirty="0" err="1"/>
              <a:t>supervisionar</a:t>
            </a:r>
            <a:r>
              <a:rPr lang="en-US" sz="2800" dirty="0"/>
              <a:t> as </a:t>
            </a:r>
            <a:r>
              <a:rPr lang="en-US" sz="2800" dirty="0" err="1"/>
              <a:t>atividades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CIPA, </a:t>
            </a:r>
            <a:r>
              <a:rPr lang="en-US" sz="2800" dirty="0" err="1"/>
              <a:t>zelando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objetivos</a:t>
            </a:r>
            <a:r>
              <a:rPr lang="en-US" sz="2800" dirty="0"/>
              <a:t> </a:t>
            </a:r>
            <a:r>
              <a:rPr lang="en-US" sz="2800" dirty="0" err="1"/>
              <a:t>propostos</a:t>
            </a:r>
            <a:r>
              <a:rPr lang="en-US" sz="2800" dirty="0"/>
              <a:t> </a:t>
            </a:r>
            <a:r>
              <a:rPr lang="en-US" sz="2800" dirty="0" err="1"/>
              <a:t>sejam</a:t>
            </a:r>
            <a:r>
              <a:rPr lang="en-US" sz="2800" dirty="0"/>
              <a:t> </a:t>
            </a:r>
            <a:r>
              <a:rPr lang="en-US" sz="2800" dirty="0" err="1"/>
              <a:t>alcançados</a:t>
            </a:r>
            <a:r>
              <a:rPr lang="en-US" sz="2800" dirty="0"/>
              <a:t>;</a:t>
            </a:r>
          </a:p>
          <a:p>
            <a:pPr>
              <a:lnSpc>
                <a:spcPct val="9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Delegar</a:t>
            </a:r>
            <a:r>
              <a:rPr lang="en-US" sz="2800" dirty="0"/>
              <a:t> </a:t>
            </a:r>
            <a:r>
              <a:rPr lang="en-US" sz="2800" dirty="0" err="1"/>
              <a:t>atribuições</a:t>
            </a:r>
            <a:r>
              <a:rPr lang="en-US" sz="2800" dirty="0"/>
              <a:t> </a:t>
            </a:r>
            <a:r>
              <a:rPr lang="en-US" sz="2800" dirty="0" err="1"/>
              <a:t>aos</a:t>
            </a:r>
            <a:r>
              <a:rPr lang="en-US" sz="2800" dirty="0"/>
              <a:t> </a:t>
            </a:r>
            <a:r>
              <a:rPr lang="en-US" sz="2800" dirty="0" err="1"/>
              <a:t>membros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CIPA;</a:t>
            </a:r>
          </a:p>
          <a:p>
            <a:pPr>
              <a:lnSpc>
                <a:spcPct val="9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Promover</a:t>
            </a:r>
            <a:r>
              <a:rPr lang="en-US" sz="2800" dirty="0"/>
              <a:t> o </a:t>
            </a:r>
            <a:r>
              <a:rPr lang="en-US" sz="2800" dirty="0" err="1"/>
              <a:t>relacionamento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CIPA com o SESMT;</a:t>
            </a:r>
          </a:p>
          <a:p>
            <a:pPr>
              <a:lnSpc>
                <a:spcPct val="9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Divulgar</a:t>
            </a:r>
            <a:r>
              <a:rPr lang="en-US" sz="2800" dirty="0"/>
              <a:t> as </a:t>
            </a:r>
            <a:r>
              <a:rPr lang="en-US" sz="2800" dirty="0" err="1"/>
              <a:t>decisões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CIPA a </a:t>
            </a:r>
            <a:r>
              <a:rPr lang="en-US" sz="2800" dirty="0" err="1"/>
              <a:t>todos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trabalhadores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</a:t>
            </a:r>
            <a:r>
              <a:rPr lang="en-US" sz="2800" dirty="0" err="1"/>
              <a:t>empresa</a:t>
            </a:r>
            <a:r>
              <a:rPr lang="en-US" sz="2800" dirty="0"/>
              <a:t>;</a:t>
            </a:r>
          </a:p>
          <a:p>
            <a:pPr>
              <a:lnSpc>
                <a:spcPct val="9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Constituir</a:t>
            </a:r>
            <a:r>
              <a:rPr lang="en-US" sz="2800" dirty="0"/>
              <a:t> a </a:t>
            </a:r>
            <a:r>
              <a:rPr lang="en-US" sz="2800" dirty="0" err="1"/>
              <a:t>Comissão</a:t>
            </a:r>
            <a:r>
              <a:rPr lang="en-US" sz="2800" dirty="0"/>
              <a:t> </a:t>
            </a:r>
            <a:r>
              <a:rPr lang="en-US" sz="2800" dirty="0" err="1"/>
              <a:t>Eleitoral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0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Atribuições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(o) </a:t>
            </a:r>
            <a:r>
              <a:rPr lang="en-US" dirty="0" err="1"/>
              <a:t>Secretária</a:t>
            </a:r>
            <a:r>
              <a:rPr lang="en-US" dirty="0"/>
              <a:t>(o)</a:t>
            </a:r>
            <a:endParaRPr lang="pt-BR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565400"/>
            <a:ext cx="7693025" cy="3724275"/>
          </a:xfrm>
        </p:spPr>
        <p:txBody>
          <a:bodyPr>
            <a:normAutofit/>
          </a:bodyPr>
          <a:lstStyle/>
          <a:p>
            <a:pPr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Acompanhar</a:t>
            </a:r>
            <a:r>
              <a:rPr lang="en-US" sz="2800" dirty="0"/>
              <a:t> as </a:t>
            </a:r>
            <a:r>
              <a:rPr lang="en-US" sz="2800" dirty="0" err="1"/>
              <a:t>reuniões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CIPA, e </a:t>
            </a:r>
            <a:r>
              <a:rPr lang="en-US" sz="2800" dirty="0" err="1"/>
              <a:t>redigir</a:t>
            </a:r>
            <a:r>
              <a:rPr lang="en-US" sz="2800" dirty="0"/>
              <a:t> as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apresentando</a:t>
            </a:r>
            <a:r>
              <a:rPr lang="en-US" sz="2800" dirty="0"/>
              <a:t>-as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aprovação</a:t>
            </a:r>
            <a:r>
              <a:rPr lang="en-US" sz="2800" dirty="0"/>
              <a:t> e </a:t>
            </a:r>
            <a:r>
              <a:rPr lang="en-US" sz="2800" dirty="0" err="1"/>
              <a:t>assinatura</a:t>
            </a:r>
            <a:r>
              <a:rPr lang="en-US" sz="2800" dirty="0"/>
              <a:t> dos </a:t>
            </a:r>
            <a:r>
              <a:rPr lang="en-US" sz="2800" dirty="0" err="1"/>
              <a:t>membros</a:t>
            </a:r>
            <a:r>
              <a:rPr lang="en-US" sz="2800" dirty="0"/>
              <a:t> </a:t>
            </a:r>
            <a:r>
              <a:rPr lang="en-US" sz="2800" dirty="0" err="1"/>
              <a:t>presentes</a:t>
            </a:r>
            <a:r>
              <a:rPr lang="en-US" sz="2800" dirty="0"/>
              <a:t>;</a:t>
            </a:r>
          </a:p>
          <a:p>
            <a:pPr>
              <a:buClr>
                <a:srgbClr val="003366"/>
              </a:buClr>
              <a:buFont typeface="Wingdings" pitchFamily="2" charset="2"/>
              <a:buChar char="ü"/>
            </a:pPr>
            <a:endParaRPr lang="en-US" sz="2800" dirty="0"/>
          </a:p>
          <a:p>
            <a:pPr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Preparar</a:t>
            </a:r>
            <a:r>
              <a:rPr lang="en-US" sz="2800" dirty="0"/>
              <a:t> as </a:t>
            </a:r>
            <a:r>
              <a:rPr lang="en-US" sz="2800" dirty="0" err="1"/>
              <a:t>correspondências</a:t>
            </a:r>
            <a:r>
              <a:rPr lang="en-US" sz="2800" dirty="0"/>
              <a:t>;</a:t>
            </a:r>
          </a:p>
          <a:p>
            <a:pPr>
              <a:buClr>
                <a:srgbClr val="003366"/>
              </a:buClr>
              <a:buFont typeface="Wingdings" pitchFamily="2" charset="2"/>
              <a:buChar char="ü"/>
            </a:pPr>
            <a:endParaRPr lang="en-US" sz="2800" dirty="0"/>
          </a:p>
          <a:p>
            <a:pPr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Executar</a:t>
            </a:r>
            <a:r>
              <a:rPr lang="en-US" sz="2800" dirty="0"/>
              <a:t> as </a:t>
            </a:r>
            <a:r>
              <a:rPr lang="en-US" sz="2800" dirty="0" err="1"/>
              <a:t>atribuições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lhe</a:t>
            </a:r>
            <a:r>
              <a:rPr lang="en-US" sz="2800" dirty="0"/>
              <a:t> </a:t>
            </a:r>
            <a:r>
              <a:rPr lang="en-US" sz="2800" dirty="0" err="1"/>
              <a:t>forem</a:t>
            </a:r>
            <a:r>
              <a:rPr lang="en-US" sz="2800" dirty="0"/>
              <a:t> </a:t>
            </a:r>
            <a:r>
              <a:rPr lang="en-US" sz="2800" dirty="0" err="1"/>
              <a:t>expedidas</a:t>
            </a:r>
            <a:r>
              <a:rPr lang="en-US" sz="2800" dirty="0"/>
              <a:t>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AutoShape 2"/>
          <p:cNvSpPr>
            <a:spLocks noGrp="1" noChangeArrowheads="1"/>
          </p:cNvSpPr>
          <p:nvPr>
            <p:ph type="title"/>
          </p:nvPr>
        </p:nvSpPr>
        <p:spPr>
          <a:xfrm>
            <a:off x="609600" y="981075"/>
            <a:ext cx="792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/>
              <a:t>Funcionamento da CIPA</a:t>
            </a:r>
            <a:r>
              <a:rPr lang="pt-BR" sz="4000" dirty="0">
                <a:solidFill>
                  <a:srgbClr val="003366"/>
                </a:solidFill>
              </a:rPr>
              <a:t/>
            </a:r>
            <a:br>
              <a:rPr lang="pt-BR" sz="4000" dirty="0">
                <a:solidFill>
                  <a:srgbClr val="003366"/>
                </a:solidFill>
              </a:rPr>
            </a:br>
            <a:endParaRPr lang="pt-BR" sz="4000" dirty="0">
              <a:solidFill>
                <a:srgbClr val="003366"/>
              </a:solidFill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pt-BR" sz="3200" dirty="0"/>
              <a:t>REUNIÕES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pt-BR" sz="2400" dirty="0"/>
              <a:t>ORDINÁRIAS: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	Mensais, de acordo com o calendário preestabelecido, durante o expediente normal e em local apropriado. No final da reunião elaborar a ATA, que deve ser assinada pelos presentes, com encaminhamento de cópias para todos os membros.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pt-BR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 smtClean="0"/>
              <a:t>	5.26 </a:t>
            </a:r>
            <a:r>
              <a:rPr lang="pt-BR" sz="2000" dirty="0"/>
              <a:t>– As atas ficarão no estabelecimento à disposição dos Agentes da Inspeção do Trabalho.</a:t>
            </a:r>
          </a:p>
          <a:p>
            <a:pPr>
              <a:lnSpc>
                <a:spcPct val="80000"/>
              </a:lnSpc>
            </a:pPr>
            <a:endParaRPr lang="pt-BR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AutoShape 4"/>
          <p:cNvSpPr>
            <a:spLocks noGrp="1" noChangeArrowheads="1"/>
          </p:cNvSpPr>
          <p:nvPr>
            <p:ph type="title"/>
          </p:nvPr>
        </p:nvSpPr>
        <p:spPr>
          <a:xfrm>
            <a:off x="609600" y="981075"/>
            <a:ext cx="7924800" cy="1143000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pt-BR" sz="4000" dirty="0"/>
              <a:t>Funcionamento da CIPA</a:t>
            </a:r>
            <a:r>
              <a:rPr lang="pt-BR" sz="4000" dirty="0">
                <a:solidFill>
                  <a:srgbClr val="003366"/>
                </a:solidFill>
              </a:rPr>
              <a:t/>
            </a:r>
            <a:br>
              <a:rPr lang="pt-BR" sz="4000" dirty="0">
                <a:solidFill>
                  <a:srgbClr val="003366"/>
                </a:solidFill>
              </a:rPr>
            </a:br>
            <a:endParaRPr lang="pt-BR" sz="4000" dirty="0">
              <a:solidFill>
                <a:srgbClr val="003366"/>
              </a:solidFill>
            </a:endParaRPr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25488" y="2492375"/>
            <a:ext cx="7693025" cy="4105275"/>
          </a:xfrm>
          <a:noFill/>
          <a:ln/>
        </p:spPr>
        <p:txBody>
          <a:bodyPr>
            <a:normAutofit fontScale="85000" lnSpcReduction="20000"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pt-BR" sz="3200" dirty="0"/>
              <a:t>REUNIÕES</a:t>
            </a:r>
          </a:p>
          <a:p>
            <a:pPr>
              <a:lnSpc>
                <a:spcPct val="80000"/>
              </a:lnSpc>
            </a:pPr>
            <a:endParaRPr lang="pt-BR" sz="2400" dirty="0"/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pt-BR" sz="2800" dirty="0"/>
              <a:t>EXTRAORDINÁRIAS:</a:t>
            </a:r>
          </a:p>
          <a:p>
            <a:pPr>
              <a:lnSpc>
                <a:spcPct val="80000"/>
              </a:lnSpc>
            </a:pPr>
            <a:endParaRPr lang="pt-BR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800" dirty="0" smtClean="0"/>
              <a:t>	Podem </a:t>
            </a:r>
            <a:r>
              <a:rPr lang="pt-BR" sz="2800" dirty="0"/>
              <a:t>ocorrer em qualquer período, não seguem </a:t>
            </a:r>
            <a:r>
              <a:rPr lang="pt-BR" sz="2800" dirty="0" smtClean="0"/>
              <a:t>um calendário  deverão ser </a:t>
            </a:r>
            <a:r>
              <a:rPr lang="pt-BR" sz="2800" dirty="0"/>
              <a:t>realizadas quando:</a:t>
            </a:r>
          </a:p>
          <a:p>
            <a:pPr>
              <a:lnSpc>
                <a:spcPct val="80000"/>
              </a:lnSpc>
            </a:pPr>
            <a:endParaRPr lang="pt-BR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800" dirty="0"/>
              <a:t>a) houver denúncia de situação de risco grave e iminente que determine aplicação de medidas corretivas de emergência;</a:t>
            </a:r>
          </a:p>
          <a:p>
            <a:pPr>
              <a:lnSpc>
                <a:spcPct val="80000"/>
              </a:lnSpc>
            </a:pPr>
            <a:endParaRPr lang="pt-BR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800" dirty="0"/>
              <a:t>b) ocorrer acidente do trabalho grave ou fatal;</a:t>
            </a:r>
          </a:p>
          <a:p>
            <a:pPr>
              <a:lnSpc>
                <a:spcPct val="80000"/>
              </a:lnSpc>
            </a:pPr>
            <a:endParaRPr lang="pt-BR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800" dirty="0"/>
              <a:t>c) houver solicitação expressa de uma das representações.</a:t>
            </a:r>
          </a:p>
          <a:p>
            <a:pPr>
              <a:lnSpc>
                <a:spcPct val="80000"/>
              </a:lnSpc>
            </a:pPr>
            <a:endParaRPr lang="pt-BR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Funcionamento da CIPA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3200" dirty="0"/>
              <a:t>Faltas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pt-BR" sz="2000" dirty="0"/>
          </a:p>
          <a:p>
            <a:pPr>
              <a:lnSpc>
                <a:spcPct val="9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/>
              <a:t>O </a:t>
            </a:r>
            <a:r>
              <a:rPr lang="en-US" sz="2800" dirty="0" err="1"/>
              <a:t>membro</a:t>
            </a:r>
            <a:r>
              <a:rPr lang="en-US" sz="2800" dirty="0"/>
              <a:t> titular </a:t>
            </a:r>
            <a:r>
              <a:rPr lang="en-US" sz="2800" dirty="0" err="1"/>
              <a:t>perderá</a:t>
            </a:r>
            <a:r>
              <a:rPr lang="en-US" sz="2800" dirty="0"/>
              <a:t> o </a:t>
            </a:r>
            <a:r>
              <a:rPr lang="en-US" sz="2800" dirty="0" err="1"/>
              <a:t>mandato</a:t>
            </a:r>
            <a:r>
              <a:rPr lang="en-US" sz="2800" dirty="0"/>
              <a:t>, </a:t>
            </a:r>
            <a:r>
              <a:rPr lang="en-US" sz="2800" dirty="0" err="1"/>
              <a:t>sendo</a:t>
            </a:r>
            <a:r>
              <a:rPr lang="en-US" sz="2800" dirty="0"/>
              <a:t> </a:t>
            </a:r>
            <a:r>
              <a:rPr lang="en-US" sz="2800" dirty="0" err="1"/>
              <a:t>substituído</a:t>
            </a:r>
            <a:r>
              <a:rPr lang="en-US" sz="2800" dirty="0"/>
              <a:t> </a:t>
            </a:r>
            <a:r>
              <a:rPr lang="en-US" sz="2800" dirty="0" err="1"/>
              <a:t>pelo</a:t>
            </a:r>
            <a:r>
              <a:rPr lang="en-US" sz="2800" dirty="0"/>
              <a:t> </a:t>
            </a:r>
            <a:r>
              <a:rPr lang="en-US" sz="2800" dirty="0" err="1"/>
              <a:t>suplente</a:t>
            </a:r>
            <a:r>
              <a:rPr lang="en-US" sz="2800" dirty="0"/>
              <a:t>, </a:t>
            </a:r>
            <a:r>
              <a:rPr lang="en-US" sz="2800" dirty="0" err="1"/>
              <a:t>quando</a:t>
            </a:r>
            <a:r>
              <a:rPr lang="en-US" sz="2800" dirty="0"/>
              <a:t> </a:t>
            </a:r>
            <a:r>
              <a:rPr lang="en-US" sz="2800" dirty="0" err="1"/>
              <a:t>faltar</a:t>
            </a:r>
            <a:r>
              <a:rPr lang="en-US" sz="2800" dirty="0"/>
              <a:t> a </a:t>
            </a:r>
            <a:r>
              <a:rPr lang="en-US" sz="2800" dirty="0" err="1"/>
              <a:t>mais</a:t>
            </a:r>
            <a:r>
              <a:rPr lang="en-US" sz="2800" dirty="0"/>
              <a:t> de 4 </a:t>
            </a:r>
            <a:r>
              <a:rPr lang="en-US" sz="2800" dirty="0" err="1"/>
              <a:t>reuniões</a:t>
            </a:r>
            <a:r>
              <a:rPr lang="en-US" sz="2800" dirty="0"/>
              <a:t> </a:t>
            </a:r>
            <a:r>
              <a:rPr lang="en-US" sz="2800" dirty="0" err="1"/>
              <a:t>ordinárias</a:t>
            </a:r>
            <a:r>
              <a:rPr lang="en-US" sz="2800" dirty="0"/>
              <a:t> </a:t>
            </a:r>
            <a:r>
              <a:rPr lang="en-US" sz="2800" dirty="0" err="1"/>
              <a:t>sem</a:t>
            </a:r>
            <a:r>
              <a:rPr lang="en-US" sz="2800" dirty="0"/>
              <a:t> </a:t>
            </a:r>
            <a:r>
              <a:rPr lang="en-US" sz="2800" dirty="0" err="1"/>
              <a:t>justificativa</a:t>
            </a:r>
            <a:r>
              <a:rPr lang="en-US" sz="2800" dirty="0"/>
              <a:t>;</a:t>
            </a:r>
          </a:p>
          <a:p>
            <a:pPr>
              <a:lnSpc>
                <a:spcPct val="9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/>
              <a:t>No </a:t>
            </a:r>
            <a:r>
              <a:rPr lang="en-US" sz="2800" dirty="0" err="1"/>
              <a:t>caso</a:t>
            </a:r>
            <a:r>
              <a:rPr lang="en-US" sz="2800" dirty="0"/>
              <a:t> de </a:t>
            </a:r>
            <a:r>
              <a:rPr lang="en-US" sz="2800" dirty="0" err="1"/>
              <a:t>afastamento</a:t>
            </a:r>
            <a:r>
              <a:rPr lang="en-US" sz="2800" dirty="0"/>
              <a:t> </a:t>
            </a:r>
            <a:r>
              <a:rPr lang="en-US" sz="2800" dirty="0" err="1"/>
              <a:t>definitivo</a:t>
            </a:r>
            <a:r>
              <a:rPr lang="en-US" sz="2800" dirty="0"/>
              <a:t> do </a:t>
            </a:r>
            <a:r>
              <a:rPr lang="en-US" sz="2800" dirty="0" err="1"/>
              <a:t>Presidente</a:t>
            </a:r>
            <a:r>
              <a:rPr lang="en-US" sz="2800" dirty="0"/>
              <a:t>, o </a:t>
            </a:r>
            <a:r>
              <a:rPr lang="en-US" sz="2800" dirty="0" err="1"/>
              <a:t>empregador</a:t>
            </a:r>
            <a:r>
              <a:rPr lang="en-US" sz="2800" dirty="0"/>
              <a:t> </a:t>
            </a:r>
            <a:r>
              <a:rPr lang="en-US" sz="2800" dirty="0" err="1"/>
              <a:t>indicará</a:t>
            </a:r>
            <a:r>
              <a:rPr lang="en-US" sz="2800" dirty="0"/>
              <a:t> o </a:t>
            </a:r>
            <a:r>
              <a:rPr lang="en-US" sz="2800" dirty="0" err="1"/>
              <a:t>substituto</a:t>
            </a:r>
            <a:r>
              <a:rPr lang="en-US" sz="2800" dirty="0"/>
              <a:t>, </a:t>
            </a:r>
            <a:r>
              <a:rPr lang="en-US" sz="2800" dirty="0" err="1"/>
              <a:t>em</a:t>
            </a:r>
            <a:r>
              <a:rPr lang="en-US" sz="2800" dirty="0"/>
              <a:t> 2 </a:t>
            </a:r>
            <a:r>
              <a:rPr lang="en-US" sz="2800" dirty="0" err="1"/>
              <a:t>dias</a:t>
            </a:r>
            <a:r>
              <a:rPr lang="en-US" sz="2800" dirty="0"/>
              <a:t> </a:t>
            </a:r>
            <a:r>
              <a:rPr lang="en-US" sz="2800" dirty="0" err="1"/>
              <a:t>úteis</a:t>
            </a:r>
            <a:r>
              <a:rPr lang="en-US" sz="2800" dirty="0"/>
              <a:t>, </a:t>
            </a:r>
            <a:r>
              <a:rPr lang="en-US" sz="2800" dirty="0" err="1"/>
              <a:t>preferencialmente</a:t>
            </a:r>
            <a:r>
              <a:rPr lang="en-US" sz="2800" dirty="0"/>
              <a:t> entre </a:t>
            </a:r>
            <a:r>
              <a:rPr lang="en-US" sz="2800" dirty="0" err="1"/>
              <a:t>seus</a:t>
            </a:r>
            <a:r>
              <a:rPr lang="en-US" sz="2800" dirty="0"/>
              <a:t> </a:t>
            </a:r>
            <a:r>
              <a:rPr lang="en-US" sz="2800" dirty="0" err="1"/>
              <a:t>membros</a:t>
            </a:r>
            <a:r>
              <a:rPr lang="en-US" sz="2800" dirty="0"/>
              <a:t>;</a:t>
            </a:r>
          </a:p>
          <a:p>
            <a:pPr>
              <a:lnSpc>
                <a:spcPct val="9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/>
              <a:t>No </a:t>
            </a:r>
            <a:r>
              <a:rPr lang="en-US" sz="2800" dirty="0" err="1"/>
              <a:t>caso</a:t>
            </a:r>
            <a:r>
              <a:rPr lang="en-US" sz="2800" dirty="0"/>
              <a:t> de </a:t>
            </a:r>
            <a:r>
              <a:rPr lang="en-US" sz="2800" dirty="0" err="1"/>
              <a:t>afastamento</a:t>
            </a:r>
            <a:r>
              <a:rPr lang="en-US" sz="2800" dirty="0"/>
              <a:t> </a:t>
            </a:r>
            <a:r>
              <a:rPr lang="en-US" sz="2800" dirty="0" err="1"/>
              <a:t>definitivo</a:t>
            </a:r>
            <a:r>
              <a:rPr lang="en-US" sz="2800" dirty="0"/>
              <a:t> do Vice-</a:t>
            </a:r>
            <a:r>
              <a:rPr lang="en-US" sz="2800" dirty="0" err="1"/>
              <a:t>Presidente</a:t>
            </a:r>
            <a:r>
              <a:rPr lang="en-US" sz="2800" dirty="0"/>
              <a:t>,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membros</a:t>
            </a:r>
            <a:r>
              <a:rPr lang="en-US" sz="2800" dirty="0"/>
              <a:t> </a:t>
            </a:r>
            <a:r>
              <a:rPr lang="en-US" sz="2800" dirty="0" err="1"/>
              <a:t>titulares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</a:t>
            </a:r>
            <a:r>
              <a:rPr lang="en-US" sz="2800" dirty="0" err="1"/>
              <a:t>representação</a:t>
            </a:r>
            <a:r>
              <a:rPr lang="en-US" sz="2800" dirty="0"/>
              <a:t> dos </a:t>
            </a:r>
            <a:r>
              <a:rPr lang="en-US" sz="2800" dirty="0" err="1"/>
              <a:t>empregados</a:t>
            </a:r>
            <a:r>
              <a:rPr lang="en-US" sz="2800" dirty="0"/>
              <a:t> </a:t>
            </a:r>
            <a:r>
              <a:rPr lang="en-US" sz="2800" dirty="0" err="1"/>
              <a:t>escolherão</a:t>
            </a:r>
            <a:r>
              <a:rPr lang="en-US" sz="2800" dirty="0"/>
              <a:t> o </a:t>
            </a:r>
            <a:r>
              <a:rPr lang="en-US" sz="2800" dirty="0" err="1"/>
              <a:t>substituto</a:t>
            </a:r>
            <a:r>
              <a:rPr lang="en-US" sz="2800" dirty="0"/>
              <a:t>, entre </a:t>
            </a:r>
            <a:r>
              <a:rPr lang="en-US" sz="2800" dirty="0" err="1"/>
              <a:t>seus</a:t>
            </a:r>
            <a:r>
              <a:rPr lang="en-US" sz="2800" dirty="0"/>
              <a:t> </a:t>
            </a:r>
            <a:r>
              <a:rPr lang="en-US" sz="2800" dirty="0" err="1"/>
              <a:t>titulares</a:t>
            </a:r>
            <a:r>
              <a:rPr lang="en-US" sz="2800" dirty="0"/>
              <a:t>, </a:t>
            </a:r>
            <a:r>
              <a:rPr lang="en-US" sz="2800" dirty="0" err="1"/>
              <a:t>em</a:t>
            </a:r>
            <a:r>
              <a:rPr lang="en-US" sz="2800" dirty="0"/>
              <a:t> 2 </a:t>
            </a:r>
            <a:r>
              <a:rPr lang="en-US" sz="2800" dirty="0" err="1"/>
              <a:t>dias</a:t>
            </a:r>
            <a:r>
              <a:rPr lang="en-US" sz="2800" dirty="0"/>
              <a:t> </a:t>
            </a:r>
            <a:r>
              <a:rPr lang="en-US" sz="2800" dirty="0" err="1"/>
              <a:t>úteis</a:t>
            </a:r>
            <a:r>
              <a:rPr lang="en-US" sz="2800" dirty="0"/>
              <a:t>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Processo Eleitoral</a:t>
            </a:r>
          </a:p>
        </p:txBody>
      </p:sp>
      <p:graphicFrame>
        <p:nvGraphicFramePr>
          <p:cNvPr id="147560" name="Group 104"/>
          <p:cNvGraphicFramePr>
            <a:graphicFrameLocks noGrp="1"/>
          </p:cNvGraphicFramePr>
          <p:nvPr>
            <p:ph idx="1"/>
          </p:nvPr>
        </p:nvGraphicFramePr>
        <p:xfrm>
          <a:off x="900113" y="2565400"/>
          <a:ext cx="7910512" cy="3891280"/>
        </p:xfrm>
        <a:graphic>
          <a:graphicData uri="http://schemas.openxmlformats.org/drawingml/2006/table">
            <a:tbl>
              <a:tblPr/>
              <a:tblGrid>
                <a:gridCol w="2635250"/>
                <a:gridCol w="2640012"/>
                <a:gridCol w="26352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 da NR-5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Convocação da eleição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Constituição da C.E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Publicação e divulgação do edital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5.40-a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Inscrição de candidatos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5.40-b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Início de eleição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5.40-e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Término do mandato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-------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1º dia útil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Posse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Objetivos da CIPA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5605463" cy="40195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000" dirty="0"/>
              <a:t>A CIPA tem </a:t>
            </a:r>
            <a:r>
              <a:rPr lang="en-US" sz="2000" dirty="0" err="1"/>
              <a:t>como</a:t>
            </a:r>
            <a:r>
              <a:rPr lang="en-US" sz="2000" dirty="0"/>
              <a:t> </a:t>
            </a:r>
            <a:r>
              <a:rPr lang="en-US" sz="2000" dirty="0" err="1"/>
              <a:t>objetivo</a:t>
            </a:r>
            <a:r>
              <a:rPr lang="en-US" sz="2000" dirty="0"/>
              <a:t> </a:t>
            </a:r>
            <a:r>
              <a:rPr lang="en-US" sz="2000" dirty="0" err="1"/>
              <a:t>implementar</a:t>
            </a:r>
            <a:r>
              <a:rPr lang="en-US" sz="2000" dirty="0"/>
              <a:t> </a:t>
            </a:r>
            <a:r>
              <a:rPr lang="en-US" sz="2000" dirty="0" err="1"/>
              <a:t>atividades</a:t>
            </a:r>
            <a:r>
              <a:rPr lang="en-US" sz="2000" dirty="0"/>
              <a:t>, </a:t>
            </a:r>
            <a:r>
              <a:rPr lang="en-US" sz="2000" dirty="0" err="1"/>
              <a:t>sugestões</a:t>
            </a:r>
            <a:r>
              <a:rPr lang="en-US" sz="2000" dirty="0"/>
              <a:t> e </a:t>
            </a:r>
            <a:r>
              <a:rPr lang="en-US" sz="2000" dirty="0" err="1"/>
              <a:t>recomendações</a:t>
            </a:r>
            <a:r>
              <a:rPr lang="en-US" sz="2000" dirty="0"/>
              <a:t>, </a:t>
            </a:r>
            <a:r>
              <a:rPr lang="en-US" sz="2000" dirty="0" err="1"/>
              <a:t>visando</a:t>
            </a:r>
            <a:r>
              <a:rPr lang="en-US" sz="2000" dirty="0"/>
              <a:t> </a:t>
            </a:r>
            <a:r>
              <a:rPr lang="en-US" sz="2000" dirty="0" err="1"/>
              <a:t>melhorar</a:t>
            </a:r>
            <a:r>
              <a:rPr lang="en-US" sz="2000" dirty="0"/>
              <a:t> as </a:t>
            </a:r>
            <a:r>
              <a:rPr lang="en-US" sz="2000" dirty="0" err="1"/>
              <a:t>condições</a:t>
            </a:r>
            <a:r>
              <a:rPr lang="en-US" sz="2000" dirty="0"/>
              <a:t> do </a:t>
            </a:r>
            <a:r>
              <a:rPr lang="en-US" sz="2000" dirty="0" err="1"/>
              <a:t>meio</a:t>
            </a:r>
            <a:r>
              <a:rPr lang="en-US" sz="2000" dirty="0"/>
              <a:t> </a:t>
            </a:r>
            <a:r>
              <a:rPr lang="en-US" sz="2000" dirty="0" err="1"/>
              <a:t>ambiente</a:t>
            </a:r>
            <a:r>
              <a:rPr lang="en-US" sz="2000" dirty="0"/>
              <a:t> de </a:t>
            </a:r>
            <a:r>
              <a:rPr lang="en-US" sz="2000" dirty="0" err="1"/>
              <a:t>trabalho</a:t>
            </a:r>
            <a:r>
              <a:rPr lang="en-US" sz="2000" dirty="0"/>
              <a:t>. 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 err="1"/>
              <a:t>Deverá</a:t>
            </a:r>
            <a:r>
              <a:rPr lang="en-US" sz="2000" dirty="0"/>
              <a:t> </a:t>
            </a:r>
            <a:r>
              <a:rPr lang="en-US" sz="2000" dirty="0" err="1"/>
              <a:t>observar</a:t>
            </a:r>
            <a:r>
              <a:rPr lang="en-US" sz="2000" dirty="0"/>
              <a:t> e </a:t>
            </a:r>
            <a:r>
              <a:rPr lang="en-US" sz="2000" dirty="0" err="1"/>
              <a:t>relatar</a:t>
            </a:r>
            <a:r>
              <a:rPr lang="en-US" sz="2000" dirty="0"/>
              <a:t> </a:t>
            </a:r>
            <a:r>
              <a:rPr lang="en-US" sz="2000" dirty="0" err="1"/>
              <a:t>condições</a:t>
            </a:r>
            <a:r>
              <a:rPr lang="en-US" sz="2000" dirty="0"/>
              <a:t> de </a:t>
            </a:r>
            <a:r>
              <a:rPr lang="en-US" sz="2000" dirty="0" err="1"/>
              <a:t>riscos</a:t>
            </a:r>
            <a:r>
              <a:rPr lang="en-US" sz="2000" dirty="0"/>
              <a:t> e </a:t>
            </a:r>
            <a:r>
              <a:rPr lang="en-US" sz="2000" dirty="0" err="1"/>
              <a:t>solicitar</a:t>
            </a:r>
            <a:r>
              <a:rPr lang="en-US" sz="2000" dirty="0"/>
              <a:t> </a:t>
            </a:r>
            <a:r>
              <a:rPr lang="en-US" sz="2000" dirty="0" err="1"/>
              <a:t>medidas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reduzir</a:t>
            </a:r>
            <a:r>
              <a:rPr lang="en-US" sz="2000" dirty="0"/>
              <a:t> e/</a:t>
            </a:r>
            <a:r>
              <a:rPr lang="en-US" sz="2000" dirty="0" err="1"/>
              <a:t>ou</a:t>
            </a:r>
            <a:r>
              <a:rPr lang="en-US" sz="2000" dirty="0"/>
              <a:t> </a:t>
            </a:r>
            <a:r>
              <a:rPr lang="en-US" sz="2000" dirty="0" err="1"/>
              <a:t>neutralizá</a:t>
            </a:r>
            <a:r>
              <a:rPr lang="en-US" sz="2000" dirty="0"/>
              <a:t>-los.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     </a:t>
            </a:r>
            <a:r>
              <a:rPr lang="en-US" sz="2000" dirty="0" err="1"/>
              <a:t>Deverá</a:t>
            </a:r>
            <a:r>
              <a:rPr lang="en-US" sz="2000" dirty="0"/>
              <a:t> </a:t>
            </a:r>
            <a:r>
              <a:rPr lang="en-US" sz="2000" dirty="0" err="1"/>
              <a:t>também</a:t>
            </a:r>
            <a:r>
              <a:rPr lang="en-US" sz="2000" dirty="0"/>
              <a:t>, </a:t>
            </a:r>
            <a:r>
              <a:rPr lang="en-US" sz="2000" dirty="0" err="1"/>
              <a:t>abordar</a:t>
            </a:r>
            <a:r>
              <a:rPr lang="en-US" sz="2000" dirty="0"/>
              <a:t> as </a:t>
            </a:r>
            <a:r>
              <a:rPr lang="en-US" sz="2000" dirty="0" err="1"/>
              <a:t>relações</a:t>
            </a:r>
            <a:r>
              <a:rPr lang="en-US" sz="2000" dirty="0"/>
              <a:t> </a:t>
            </a:r>
            <a:r>
              <a:rPr lang="en-US" sz="2000" dirty="0" err="1"/>
              <a:t>homem</a:t>
            </a:r>
            <a:r>
              <a:rPr lang="en-US" sz="2000" dirty="0"/>
              <a:t>/</a:t>
            </a:r>
            <a:r>
              <a:rPr lang="en-US" sz="2000" dirty="0" err="1"/>
              <a:t>trabalho</a:t>
            </a:r>
            <a:r>
              <a:rPr lang="en-US" sz="2000" dirty="0"/>
              <a:t> </a:t>
            </a:r>
            <a:r>
              <a:rPr lang="en-US" sz="2000" dirty="0" err="1"/>
              <a:t>objetivando</a:t>
            </a:r>
            <a:r>
              <a:rPr lang="en-US" sz="2000" dirty="0"/>
              <a:t> a </a:t>
            </a:r>
            <a:r>
              <a:rPr lang="en-US" sz="2000" dirty="0" err="1"/>
              <a:t>melhoria</a:t>
            </a:r>
            <a:r>
              <a:rPr lang="en-US" sz="2000" dirty="0"/>
              <a:t> </a:t>
            </a:r>
            <a:r>
              <a:rPr lang="en-US" sz="2000" dirty="0" err="1"/>
              <a:t>contínua</a:t>
            </a:r>
            <a:r>
              <a:rPr lang="en-US" sz="2000" dirty="0"/>
              <a:t> das </a:t>
            </a:r>
            <a:r>
              <a:rPr lang="en-US" sz="2000" dirty="0" err="1"/>
              <a:t>condições</a:t>
            </a:r>
            <a:r>
              <a:rPr lang="en-US" sz="2000" dirty="0"/>
              <a:t> de </a:t>
            </a:r>
            <a:r>
              <a:rPr lang="en-US" sz="2000" dirty="0" err="1"/>
              <a:t>trabalho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prevenção</a:t>
            </a:r>
            <a:r>
              <a:rPr lang="en-US" sz="2000" dirty="0"/>
              <a:t> de </a:t>
            </a:r>
            <a:r>
              <a:rPr lang="en-US" sz="2000" dirty="0" err="1"/>
              <a:t>doenças</a:t>
            </a:r>
            <a:r>
              <a:rPr lang="en-US" sz="2000" dirty="0"/>
              <a:t> </a:t>
            </a:r>
            <a:r>
              <a:rPr lang="en-US" sz="2000" dirty="0" err="1"/>
              <a:t>ocupacionais</a:t>
            </a:r>
            <a:r>
              <a:rPr lang="en-US" sz="2000" dirty="0"/>
              <a:t>, </a:t>
            </a:r>
            <a:r>
              <a:rPr lang="en-US" sz="2000" dirty="0" err="1"/>
              <a:t>acidentes</a:t>
            </a:r>
            <a:r>
              <a:rPr lang="en-US" sz="2000" dirty="0"/>
              <a:t> do </a:t>
            </a:r>
            <a:r>
              <a:rPr lang="en-US" sz="2000" dirty="0" err="1"/>
              <a:t>trabalho</a:t>
            </a:r>
            <a:r>
              <a:rPr lang="en-US" sz="2000" dirty="0"/>
              <a:t>.</a:t>
            </a:r>
          </a:p>
          <a:p>
            <a:pPr>
              <a:buFont typeface="Wingdings" pitchFamily="2" charset="2"/>
              <a:buNone/>
            </a:pPr>
            <a:endParaRPr lang="pt-BR" sz="2000" dirty="0">
              <a:solidFill>
                <a:srgbClr val="003366"/>
              </a:solidFill>
            </a:endParaRPr>
          </a:p>
        </p:txBody>
      </p:sp>
      <p:graphicFrame>
        <p:nvGraphicFramePr>
          <p:cNvPr id="11162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516688" y="2871788"/>
          <a:ext cx="2122487" cy="2122487"/>
        </p:xfrm>
        <a:graphic>
          <a:graphicData uri="http://schemas.openxmlformats.org/presentationml/2006/ole">
            <p:oleObj spid="_x0000_s1026" name="Foto do Photo Editor" r:id="rId3" imgW="1114581" imgH="111458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Processo Eleitoral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pt-BR" dirty="0"/>
              <a:t>Condições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pt-BR" dirty="0"/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Liberdade</a:t>
            </a:r>
            <a:r>
              <a:rPr lang="en-US" sz="2800" dirty="0"/>
              <a:t> de </a:t>
            </a:r>
            <a:r>
              <a:rPr lang="en-US" sz="2800" dirty="0" err="1"/>
              <a:t>inscrição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todos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empregados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</a:t>
            </a:r>
            <a:r>
              <a:rPr lang="en-US" sz="2800" dirty="0" err="1"/>
              <a:t>empresa</a:t>
            </a:r>
            <a:r>
              <a:rPr lang="en-US" sz="2800" dirty="0"/>
              <a:t>, com </a:t>
            </a:r>
            <a:r>
              <a:rPr lang="en-US" sz="2800" dirty="0" err="1"/>
              <a:t>fornecimento</a:t>
            </a:r>
            <a:r>
              <a:rPr lang="en-US" sz="2800" dirty="0"/>
              <a:t> de </a:t>
            </a:r>
            <a:r>
              <a:rPr lang="en-US" sz="2800" dirty="0" err="1"/>
              <a:t>comprovante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Garantia</a:t>
            </a:r>
            <a:r>
              <a:rPr lang="en-US" sz="2800" dirty="0"/>
              <a:t> de </a:t>
            </a:r>
            <a:r>
              <a:rPr lang="en-US" sz="2800" dirty="0" err="1"/>
              <a:t>emprego</a:t>
            </a:r>
            <a:r>
              <a:rPr lang="en-US" sz="2800" dirty="0"/>
              <a:t> </a:t>
            </a:r>
            <a:r>
              <a:rPr lang="en-US" sz="2800" dirty="0" err="1"/>
              <a:t>até</a:t>
            </a:r>
            <a:r>
              <a:rPr lang="en-US" sz="2800" dirty="0"/>
              <a:t> a </a:t>
            </a:r>
            <a:r>
              <a:rPr lang="en-US" sz="2800" dirty="0" err="1"/>
              <a:t>eleição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todos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empregados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se </a:t>
            </a:r>
            <a:r>
              <a:rPr lang="en-US" sz="2800" dirty="0" err="1"/>
              <a:t>inscreveram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Realizar</a:t>
            </a:r>
            <a:r>
              <a:rPr lang="en-US" sz="2800" dirty="0"/>
              <a:t> </a:t>
            </a:r>
            <a:r>
              <a:rPr lang="en-US" sz="2800" dirty="0" err="1"/>
              <a:t>eleição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dia</a:t>
            </a:r>
            <a:r>
              <a:rPr lang="en-US" sz="2800" dirty="0"/>
              <a:t> normal de </a:t>
            </a:r>
            <a:r>
              <a:rPr lang="en-US" sz="2800" dirty="0" err="1"/>
              <a:t>trabalho</a:t>
            </a:r>
            <a:r>
              <a:rPr lang="en-US" sz="2800" dirty="0"/>
              <a:t>, </a:t>
            </a:r>
            <a:r>
              <a:rPr lang="en-US" sz="2800" dirty="0" err="1"/>
              <a:t>respeitando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horários</a:t>
            </a:r>
            <a:r>
              <a:rPr lang="en-US" sz="2800" dirty="0"/>
              <a:t> dos </a:t>
            </a:r>
            <a:r>
              <a:rPr lang="en-US" sz="2800" dirty="0" err="1"/>
              <a:t>turnos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Voto</a:t>
            </a:r>
            <a:r>
              <a:rPr lang="en-US" sz="2800" dirty="0"/>
              <a:t> </a:t>
            </a:r>
            <a:r>
              <a:rPr lang="en-US" sz="2800" dirty="0" err="1"/>
              <a:t>secreto</a:t>
            </a:r>
            <a:r>
              <a:rPr lang="en-US" sz="2800" dirty="0"/>
              <a:t>;</a:t>
            </a:r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800" dirty="0" err="1"/>
              <a:t>Apurar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votos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horário</a:t>
            </a:r>
            <a:r>
              <a:rPr lang="en-US" sz="2800" dirty="0"/>
              <a:t> normal de </a:t>
            </a:r>
            <a:r>
              <a:rPr lang="en-US" sz="2800" dirty="0" err="1"/>
              <a:t>trabalho</a:t>
            </a:r>
            <a:r>
              <a:rPr lang="en-US" sz="2800" dirty="0"/>
              <a:t>, com </a:t>
            </a:r>
            <a:r>
              <a:rPr lang="en-US" sz="2800" dirty="0" err="1"/>
              <a:t>acompanhamento</a:t>
            </a:r>
            <a:r>
              <a:rPr lang="en-US" sz="2800" dirty="0"/>
              <a:t> de </a:t>
            </a:r>
            <a:r>
              <a:rPr lang="en-US" sz="2800" dirty="0" err="1"/>
              <a:t>representantes</a:t>
            </a:r>
            <a:r>
              <a:rPr lang="en-US" sz="2800" dirty="0"/>
              <a:t> do </a:t>
            </a:r>
            <a:r>
              <a:rPr lang="en-US" sz="2800" dirty="0" err="1"/>
              <a:t>empregador</a:t>
            </a:r>
            <a:r>
              <a:rPr lang="en-US" sz="2800" dirty="0"/>
              <a:t>, </a:t>
            </a:r>
            <a:r>
              <a:rPr lang="en-US" sz="2800" dirty="0" err="1"/>
              <a:t>empregados</a:t>
            </a:r>
            <a:r>
              <a:rPr lang="en-US" sz="2800" dirty="0"/>
              <a:t> e </a:t>
            </a:r>
            <a:r>
              <a:rPr lang="en-US" sz="2800" dirty="0" err="1"/>
              <a:t>comissão</a:t>
            </a:r>
            <a:r>
              <a:rPr lang="en-US" sz="2800" dirty="0"/>
              <a:t> </a:t>
            </a:r>
            <a:r>
              <a:rPr lang="en-US" sz="2800" dirty="0" err="1"/>
              <a:t>eleitoral</a:t>
            </a:r>
            <a:r>
              <a:rPr lang="en-US" sz="2800" dirty="0"/>
              <a:t>.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ü"/>
            </a:pPr>
            <a:endParaRPr lang="en-US" sz="2000" dirty="0">
              <a:solidFill>
                <a:srgbClr val="0033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en-US" sz="2400" dirty="0">
              <a:solidFill>
                <a:srgbClr val="0099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pt-BR" sz="24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Referências: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Norma Regulamentadora – NR 05;</a:t>
            </a:r>
          </a:p>
          <a:p>
            <a:r>
              <a:rPr lang="pt-BR" dirty="0" smtClean="0"/>
              <a:t>Manual da CIPA; Ministério do Trabalho e Emprego.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Constituição da CIPA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2" y="2924175"/>
            <a:ext cx="7815291" cy="3724275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pt-BR" dirty="0" smtClean="0"/>
              <a:t>		A </a:t>
            </a:r>
            <a:r>
              <a:rPr lang="pt-BR" dirty="0"/>
              <a:t>CIPA é obrigatória para as empresas públicas e privadas que possuam empregados com vínculo empregatício regido pela CLT</a:t>
            </a:r>
            <a:r>
              <a:rPr lang="pt-BR" sz="2400" dirty="0"/>
              <a:t>.</a:t>
            </a:r>
          </a:p>
          <a:p>
            <a:pPr algn="ctr">
              <a:buFont typeface="Wingdings" pitchFamily="2" charset="2"/>
              <a:buNone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Dimensionamento da CIPA</a:t>
            </a:r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285720" y="3429000"/>
            <a:ext cx="857256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u="sng" dirty="0"/>
              <a:t>CNAE</a:t>
            </a:r>
            <a:r>
              <a:rPr lang="pt-BR" sz="2000" dirty="0"/>
              <a:t>	   </a:t>
            </a:r>
            <a:r>
              <a:rPr lang="pt-BR" sz="2000" dirty="0" smtClean="0"/>
              <a:t>        </a:t>
            </a:r>
            <a:r>
              <a:rPr lang="pt-BR" sz="2000" u="sng" dirty="0"/>
              <a:t>Descrição da Atividade</a:t>
            </a:r>
            <a:r>
              <a:rPr lang="pt-BR" sz="2000" b="0" dirty="0"/>
              <a:t>                 </a:t>
            </a:r>
            <a:r>
              <a:rPr lang="pt-BR" sz="2000" b="0" dirty="0" smtClean="0"/>
              <a:t>              </a:t>
            </a:r>
            <a:r>
              <a:rPr lang="pt-BR" sz="2000" u="sng" dirty="0" smtClean="0"/>
              <a:t>Grupo</a:t>
            </a:r>
            <a:endParaRPr lang="pt-BR" sz="2000" u="sng" dirty="0"/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0" dirty="0"/>
              <a:t>25.11-0-00       Fabricação de Estruturas Metálicas</a:t>
            </a:r>
            <a:r>
              <a:rPr lang="pt-BR" sz="2000" dirty="0"/>
              <a:t>           </a:t>
            </a:r>
            <a:r>
              <a:rPr lang="pt-BR" sz="2000" dirty="0" smtClean="0"/>
              <a:t>C-13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pt-BR" sz="2000" dirty="0"/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/>
              <a:t>* Empresa que não possui 20 funcionários pode indicar um que será encarregado das atividades concernentes à CIPA.</a:t>
            </a:r>
            <a:endParaRPr lang="pt-BR" sz="2000" b="1" dirty="0"/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pt-BR" sz="1600" b="0" dirty="0"/>
          </a:p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endParaRPr lang="pt-BR" sz="1600" b="0" dirty="0"/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3059113" y="2420938"/>
            <a:ext cx="2487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pt-BR" sz="2400" b="0"/>
              <a:t>Quadro II – NR 5</a:t>
            </a:r>
          </a:p>
        </p:txBody>
      </p:sp>
      <p:sp>
        <p:nvSpPr>
          <p:cNvPr id="115732" name="Text Box 20"/>
          <p:cNvSpPr txBox="1">
            <a:spLocks noChangeArrowheads="1"/>
          </p:cNvSpPr>
          <p:nvPr/>
        </p:nvSpPr>
        <p:spPr bwMode="auto">
          <a:xfrm>
            <a:off x="3543300" y="505301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pt-BR" sz="2800" b="0"/>
          </a:p>
        </p:txBody>
      </p:sp>
      <p:sp>
        <p:nvSpPr>
          <p:cNvPr id="115747" name="Text Box 35"/>
          <p:cNvSpPr txBox="1">
            <a:spLocks noChangeArrowheads="1"/>
          </p:cNvSpPr>
          <p:nvPr/>
        </p:nvSpPr>
        <p:spPr bwMode="auto">
          <a:xfrm>
            <a:off x="2392363" y="728503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pt-BR" sz="2800" b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Organização da CIPA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pt-BR" sz="2400" dirty="0"/>
              <a:t>A CIPA será composta de representantes do empregador e dos empregados, de acordo com o dimensionamento previsto no Quadro I </a:t>
            </a:r>
            <a:r>
              <a:rPr lang="pt-BR" sz="2400" dirty="0" smtClean="0"/>
              <a:t>da NR 5;</a:t>
            </a:r>
            <a:endParaRPr lang="pt-BR" sz="2400" dirty="0"/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pt-BR" sz="2400" dirty="0"/>
              <a:t>Os representantes dos empregadores, titulares e suplentes serão por eles </a:t>
            </a:r>
            <a:r>
              <a:rPr lang="pt-BR" sz="2400" dirty="0" smtClean="0"/>
              <a:t>designados;</a:t>
            </a:r>
            <a:endParaRPr lang="pt-BR" sz="2400" dirty="0"/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pt-BR" sz="2400" dirty="0"/>
              <a:t>Os representantes dos empregados, titulares e suplentes, serão eleitos em </a:t>
            </a:r>
            <a:r>
              <a:rPr lang="pt-BR" sz="2400" b="1" dirty="0"/>
              <a:t>VOTO</a:t>
            </a:r>
            <a:r>
              <a:rPr lang="pt-BR" sz="2400" dirty="0"/>
              <a:t> secreto, do qual participem, independentemente de filiação sindical, exclusivamente os empregados </a:t>
            </a:r>
            <a:r>
              <a:rPr lang="pt-BR" sz="2400" dirty="0" smtClean="0"/>
              <a:t>interessados;</a:t>
            </a:r>
            <a:endParaRPr lang="pt-BR" sz="2400" dirty="0"/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pt-BR" sz="2400" dirty="0"/>
              <a:t>O empregador designará entre seus representantes o Presidente da CIPA, e os representantes dos empregados escolherão entre os titulares o </a:t>
            </a:r>
            <a:r>
              <a:rPr lang="pt-BR" sz="2400" dirty="0" smtClean="0"/>
              <a:t>vice-presidente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r>
              <a:rPr lang="en-US" sz="2400" dirty="0" err="1"/>
              <a:t>Será</a:t>
            </a:r>
            <a:r>
              <a:rPr lang="en-US" sz="2400" dirty="0"/>
              <a:t> </a:t>
            </a:r>
            <a:r>
              <a:rPr lang="en-US" sz="2400" dirty="0" err="1"/>
              <a:t>indicado</a:t>
            </a:r>
            <a:r>
              <a:rPr lang="en-US" sz="2400" dirty="0"/>
              <a:t>, de </a:t>
            </a:r>
            <a:r>
              <a:rPr lang="en-US" sz="2400" dirty="0" err="1"/>
              <a:t>comum</a:t>
            </a:r>
            <a:r>
              <a:rPr lang="en-US" sz="2400" dirty="0"/>
              <a:t> </a:t>
            </a:r>
            <a:r>
              <a:rPr lang="en-US" sz="2400" dirty="0" err="1"/>
              <a:t>acordo</a:t>
            </a:r>
            <a:r>
              <a:rPr lang="en-US" sz="2400" dirty="0"/>
              <a:t> com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membros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CIPA, um </a:t>
            </a:r>
            <a:r>
              <a:rPr lang="en-US" sz="2400" dirty="0" err="1"/>
              <a:t>secretário</a:t>
            </a:r>
            <a:r>
              <a:rPr lang="en-US" sz="2400" dirty="0"/>
              <a:t> e </a:t>
            </a:r>
            <a:r>
              <a:rPr lang="en-US" sz="2400" dirty="0" err="1"/>
              <a:t>seu</a:t>
            </a:r>
            <a:r>
              <a:rPr lang="en-US" sz="2400" dirty="0"/>
              <a:t> </a:t>
            </a:r>
            <a:r>
              <a:rPr lang="en-US" sz="2400" dirty="0" err="1"/>
              <a:t>substituto</a:t>
            </a:r>
            <a:r>
              <a:rPr lang="en-US" sz="2400" dirty="0"/>
              <a:t>, entre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componentes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não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</a:t>
            </a:r>
            <a:r>
              <a:rPr lang="en-US" sz="2400" dirty="0" err="1"/>
              <a:t>comissão</a:t>
            </a:r>
            <a:r>
              <a:rPr lang="en-US" sz="2400" dirty="0"/>
              <a:t>, </a:t>
            </a:r>
            <a:r>
              <a:rPr lang="en-US" sz="2400" dirty="0" err="1"/>
              <a:t>sendo</a:t>
            </a:r>
            <a:r>
              <a:rPr lang="en-US" sz="2400" dirty="0"/>
              <a:t> </a:t>
            </a:r>
            <a:r>
              <a:rPr lang="en-US" sz="2400" dirty="0" err="1"/>
              <a:t>neste</a:t>
            </a:r>
            <a:r>
              <a:rPr lang="en-US" sz="2400" dirty="0"/>
              <a:t> </a:t>
            </a:r>
            <a:r>
              <a:rPr lang="en-US" sz="2400" dirty="0" err="1"/>
              <a:t>caso</a:t>
            </a:r>
            <a:r>
              <a:rPr lang="en-US" sz="2400" dirty="0"/>
              <a:t> </a:t>
            </a:r>
            <a:r>
              <a:rPr lang="en-US" sz="2400" dirty="0" err="1"/>
              <a:t>necessária</a:t>
            </a:r>
            <a:r>
              <a:rPr lang="en-US" sz="2400" dirty="0"/>
              <a:t> a </a:t>
            </a:r>
            <a:r>
              <a:rPr lang="en-US" sz="2400" dirty="0" err="1"/>
              <a:t>concordância</a:t>
            </a:r>
            <a:r>
              <a:rPr lang="en-US" sz="2400" dirty="0"/>
              <a:t> do </a:t>
            </a:r>
            <a:r>
              <a:rPr lang="en-US" sz="2400" dirty="0" err="1" smtClean="0"/>
              <a:t>empregador</a:t>
            </a:r>
            <a:r>
              <a:rPr lang="en-US" sz="2400" dirty="0" smtClean="0"/>
              <a:t>;</a:t>
            </a:r>
            <a:endParaRPr lang="en-US" sz="2400" dirty="0"/>
          </a:p>
          <a:p>
            <a:pPr algn="just"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endParaRPr lang="en-US" sz="1800" dirty="0">
              <a:solidFill>
                <a:srgbClr val="003366"/>
              </a:solidFill>
            </a:endParaRPr>
          </a:p>
          <a:p>
            <a:pPr>
              <a:lnSpc>
                <a:spcPct val="80000"/>
              </a:lnSpc>
              <a:buClr>
                <a:srgbClr val="003366"/>
              </a:buClr>
              <a:buFont typeface="Wingdings" pitchFamily="2" charset="2"/>
              <a:buChar char="ü"/>
            </a:pPr>
            <a:endParaRPr lang="pt-BR" sz="18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/>
              <a:t>Organização da CIPA</a:t>
            </a:r>
            <a:br>
              <a:rPr lang="pt-BR" sz="4400" dirty="0"/>
            </a:br>
            <a:r>
              <a:rPr lang="pt-BR" sz="1800" dirty="0"/>
              <a:t>Responsabilidades Contratadas e Contratantes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852738"/>
            <a:ext cx="7693025" cy="37242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dirty="0"/>
              <a:t>5.48</a:t>
            </a:r>
            <a:r>
              <a:rPr lang="pt-BR" sz="2400" dirty="0"/>
              <a:t> - A contratante e as contratadas, que atuem num mesmo estabelecimento, deverão implementar, de forma integrada, medidas de prevenção de acidentes e doenças do trabalho, decorrentes da </a:t>
            </a:r>
            <a:r>
              <a:rPr lang="pt-BR" sz="2400" dirty="0" smtClean="0"/>
              <a:t>NR 5, </a:t>
            </a:r>
            <a:r>
              <a:rPr lang="pt-BR" sz="2400" dirty="0"/>
              <a:t>de forma a garantir o mesmo nível de proteção em matéria de segurança e saúde a todos os trabalhadores do estabelecimento.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468313" y="1341438"/>
            <a:ext cx="8207375" cy="48577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/>
            <a:r>
              <a:rPr lang="pt-BR" sz="1800"/>
              <a:t>	</a:t>
            </a:r>
          </a:p>
          <a:p>
            <a:pPr marL="342900" indent="-342900" algn="l"/>
            <a:r>
              <a:rPr lang="pt-BR" sz="1800"/>
              <a:t>	</a:t>
            </a:r>
            <a:endParaRPr lang="pt-BR" sz="1800" b="0"/>
          </a:p>
        </p:txBody>
      </p:sp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539750" y="1484313"/>
            <a:ext cx="8135938" cy="48577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/>
            <a:r>
              <a:rPr lang="pt-BR" sz="1800"/>
              <a:t>	</a:t>
            </a:r>
          </a:p>
          <a:p>
            <a:pPr marL="342900" indent="-342900" algn="l"/>
            <a:r>
              <a:rPr lang="pt-BR" sz="1800"/>
              <a:t>	</a:t>
            </a:r>
            <a:endParaRPr lang="pt-BR" sz="1800" b="0"/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900113" y="2133600"/>
            <a:ext cx="7775575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pt-BR" sz="1600" b="0"/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pt-BR" sz="2400" b="0"/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pt-BR" sz="2400" b="0"/>
              <a:t>5.8 - É vedada a dispensa arbitrária ou sem justa causa do empregado eleito para cargo de direção de CIPA, desde o registro de sua candidatura até um ano após o final de seu mandato.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pt-BR" sz="2400" b="0"/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pt-BR" sz="2400" b="0"/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pt-BR" sz="2400" b="0"/>
              <a:t>Art. 482 (CLT) – Demissão por justa causa é aquela que se fundamenta em motivo disciplinar, técnico, econômico ou financeiro.</a:t>
            </a:r>
          </a:p>
        </p:txBody>
      </p:sp>
      <p:sp>
        <p:nvSpPr>
          <p:cNvPr id="132106" name="AutoShape 1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pt-BR" sz="4000" dirty="0"/>
              <a:t>Organização da CIPA</a:t>
            </a:r>
            <a:br>
              <a:rPr lang="pt-BR" sz="4000" dirty="0"/>
            </a:br>
            <a:r>
              <a:rPr lang="pt-BR" sz="2800" dirty="0"/>
              <a:t>Estabilidade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Organização da CIPA</a:t>
            </a:r>
            <a:br>
              <a:rPr lang="pt-BR" sz="4000" dirty="0"/>
            </a:br>
            <a:r>
              <a:rPr lang="pt-BR" sz="2800" dirty="0"/>
              <a:t>Estabilidade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pt-BR" sz="3600" dirty="0"/>
              <a:t>E o suplente eleito tem </a:t>
            </a:r>
            <a:r>
              <a:rPr lang="pt-BR" sz="3200" dirty="0"/>
              <a:t>estabilidade?</a:t>
            </a:r>
          </a:p>
          <a:p>
            <a:pPr algn="ctr">
              <a:buFont typeface="Wingdings" pitchFamily="2" charset="2"/>
              <a:buNone/>
            </a:pPr>
            <a:r>
              <a:rPr lang="pt-BR" dirty="0"/>
              <a:t>SIM, segundo o Enunciado do TST nº 339</a:t>
            </a:r>
          </a:p>
          <a:p>
            <a:pPr algn="ctr"/>
            <a:endParaRPr lang="pt-BR" dirty="0"/>
          </a:p>
          <a:p>
            <a:pPr algn="just">
              <a:buFont typeface="Wingdings" pitchFamily="2" charset="2"/>
              <a:buNone/>
            </a:pPr>
            <a:r>
              <a:rPr lang="pt-BR" dirty="0" smtClean="0"/>
              <a:t>	“ </a:t>
            </a:r>
            <a:r>
              <a:rPr lang="pt-BR" dirty="0"/>
              <a:t>O suplente de CIPA goza de garantia de emprego previsto no Art.10, incisivo II, alínea “a”, Ato das Disposições Constitucionais Transitórias (ADCT) - CF/88.”</a:t>
            </a:r>
          </a:p>
          <a:p>
            <a:pPr algn="ctr">
              <a:buFont typeface="Wingdings" pitchFamily="2" charset="2"/>
              <a:buNone/>
            </a:pPr>
            <a:endParaRPr lang="pt-BR" sz="32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/>
              <a:t>Organização da CIPA</a:t>
            </a:r>
            <a:br>
              <a:rPr lang="pt-BR" sz="4000" dirty="0"/>
            </a:br>
            <a:r>
              <a:rPr lang="pt-BR" sz="2800" dirty="0"/>
              <a:t>Mandato dos Eleitos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pt-BR" sz="2800" dirty="0" smtClean="0"/>
              <a:t>	5.7 </a:t>
            </a:r>
            <a:r>
              <a:rPr lang="pt-BR" sz="2800" dirty="0"/>
              <a:t>- O mandato dos membros eleitos da CIPA terá a duração de um ano, permitida uma reeleição.</a:t>
            </a:r>
          </a:p>
          <a:p>
            <a:pPr>
              <a:buNone/>
            </a:pPr>
            <a:endParaRPr lang="pt-BR" sz="2800" dirty="0"/>
          </a:p>
          <a:p>
            <a:pPr>
              <a:buFont typeface="Wingdings" pitchFamily="2" charset="2"/>
              <a:buNone/>
            </a:pPr>
            <a:endParaRPr lang="pt-BR" sz="2800" dirty="0"/>
          </a:p>
          <a:p>
            <a:pPr>
              <a:buFont typeface="Wingdings" pitchFamily="2" charset="2"/>
              <a:buNone/>
            </a:pPr>
            <a:r>
              <a:rPr lang="pt-BR" sz="2800" b="1" dirty="0"/>
              <a:t>Exemplo:</a:t>
            </a:r>
          </a:p>
          <a:p>
            <a:pPr>
              <a:buFont typeface="Wingdings" pitchFamily="2" charset="2"/>
              <a:buNone/>
            </a:pPr>
            <a:r>
              <a:rPr lang="pt-BR" sz="2800" dirty="0"/>
              <a:t>  </a:t>
            </a:r>
            <a:r>
              <a:rPr lang="pt-BR" sz="2800" dirty="0" smtClean="0"/>
              <a:t>	 </a:t>
            </a:r>
            <a:r>
              <a:rPr lang="pt-BR" sz="2800" dirty="0"/>
              <a:t>Eleito </a:t>
            </a:r>
            <a:r>
              <a:rPr lang="pt-BR" sz="2800" dirty="0" smtClean="0"/>
              <a:t>2012, </a:t>
            </a:r>
            <a:r>
              <a:rPr lang="pt-BR" sz="2800" dirty="0"/>
              <a:t>reeleito </a:t>
            </a:r>
            <a:r>
              <a:rPr lang="pt-BR" sz="2800" dirty="0" smtClean="0"/>
              <a:t>2013, NÃO </a:t>
            </a:r>
            <a:r>
              <a:rPr lang="pt-BR" sz="2800" dirty="0"/>
              <a:t>pode se   candidatar em </a:t>
            </a:r>
            <a:r>
              <a:rPr lang="pt-BR" sz="2800" dirty="0" smtClean="0"/>
              <a:t>2014, </a:t>
            </a:r>
            <a:r>
              <a:rPr lang="pt-BR" sz="2800" dirty="0"/>
              <a:t>mas pode se candidatar em </a:t>
            </a:r>
            <a:r>
              <a:rPr lang="pt-BR" sz="2800" dirty="0" smtClean="0"/>
              <a:t>2015 e, </a:t>
            </a:r>
            <a:r>
              <a:rPr lang="pt-BR" sz="2800" dirty="0"/>
              <a:t>se eleito, se reeleger em </a:t>
            </a:r>
            <a:r>
              <a:rPr lang="pt-BR" sz="2800" dirty="0" smtClean="0"/>
              <a:t>2016.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989</Words>
  <Application>Microsoft Office PowerPoint</Application>
  <PresentationFormat>Apresentação na tela (4:3)</PresentationFormat>
  <Paragraphs>144</Paragraphs>
  <Slides>21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3" baseType="lpstr">
      <vt:lpstr>Tema do Office</vt:lpstr>
      <vt:lpstr>Foto do Photo Editor</vt:lpstr>
      <vt:lpstr>Slide 1</vt:lpstr>
      <vt:lpstr>Objetivos da CIPA</vt:lpstr>
      <vt:lpstr>Constituição da CIPA</vt:lpstr>
      <vt:lpstr>Dimensionamento da CIPA</vt:lpstr>
      <vt:lpstr>Organização da CIPA</vt:lpstr>
      <vt:lpstr>Organização da CIPA Responsabilidades Contratadas e Contratantes</vt:lpstr>
      <vt:lpstr>Organização da CIPA Estabilidade</vt:lpstr>
      <vt:lpstr>Organização da CIPA Estabilidade</vt:lpstr>
      <vt:lpstr>Organização da CIPA Mandato dos Eleitos</vt:lpstr>
      <vt:lpstr>Atribuições da CIPA</vt:lpstr>
      <vt:lpstr>Atribuições da CIPA </vt:lpstr>
      <vt:lpstr>Atribuições do Presidente </vt:lpstr>
      <vt:lpstr>Atribuições do Vice-Presidente </vt:lpstr>
      <vt:lpstr>Atribuições do Presidente e Vice-Presidente em conjunto</vt:lpstr>
      <vt:lpstr>Atribuições da(o) Secretária(o)</vt:lpstr>
      <vt:lpstr>Funcionamento da CIPA </vt:lpstr>
      <vt:lpstr>Funcionamento da CIPA </vt:lpstr>
      <vt:lpstr>Funcionamento da CIPA</vt:lpstr>
      <vt:lpstr>Processo Eleitoral</vt:lpstr>
      <vt:lpstr>Processo Eleitoral</vt:lpstr>
      <vt:lpstr>Referências: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Lucas Oliveira</dc:creator>
  <cp:lastModifiedBy>Acer</cp:lastModifiedBy>
  <cp:revision>20</cp:revision>
  <dcterms:created xsi:type="dcterms:W3CDTF">2014-02-06T12:52:54Z</dcterms:created>
  <dcterms:modified xsi:type="dcterms:W3CDTF">2015-03-23T08:07:53Z</dcterms:modified>
</cp:coreProperties>
</file>