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82" r:id="rId4"/>
    <p:sldId id="285" r:id="rId5"/>
    <p:sldId id="286" r:id="rId6"/>
    <p:sldId id="300" r:id="rId7"/>
    <p:sldId id="283" r:id="rId8"/>
    <p:sldId id="284" r:id="rId9"/>
    <p:sldId id="287" r:id="rId10"/>
    <p:sldId id="288" r:id="rId11"/>
    <p:sldId id="289" r:id="rId12"/>
    <p:sldId id="290" r:id="rId13"/>
    <p:sldId id="257" r:id="rId14"/>
    <p:sldId id="258" r:id="rId15"/>
    <p:sldId id="259" r:id="rId16"/>
    <p:sldId id="260" r:id="rId17"/>
    <p:sldId id="280" r:id="rId18"/>
    <p:sldId id="261" r:id="rId19"/>
    <p:sldId id="262" r:id="rId20"/>
    <p:sldId id="263" r:id="rId21"/>
    <p:sldId id="264" r:id="rId22"/>
    <p:sldId id="301" r:id="rId23"/>
    <p:sldId id="267" r:id="rId24"/>
    <p:sldId id="268" r:id="rId25"/>
    <p:sldId id="266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Ergonomia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78234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 FÍSICA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características </a:t>
            </a:r>
            <a:r>
              <a:rPr lang="pt-BR" sz="2400" dirty="0"/>
              <a:t>da anatomia humana, </a:t>
            </a:r>
            <a:r>
              <a:rPr lang="pt-BR" sz="2400" dirty="0" err="1"/>
              <a:t>antropometria</a:t>
            </a:r>
            <a:r>
              <a:rPr lang="pt-BR" sz="2400" dirty="0"/>
              <a:t>, fisiologia e biomecânica em sua relação à atividade </a:t>
            </a:r>
            <a:r>
              <a:rPr lang="pt-BR" sz="2400" dirty="0" smtClean="0"/>
              <a:t>física.</a:t>
            </a:r>
          </a:p>
          <a:p>
            <a:r>
              <a:rPr lang="pt-BR" sz="2400" dirty="0" smtClean="0"/>
              <a:t>Estudo </a:t>
            </a:r>
            <a:r>
              <a:rPr lang="pt-BR" sz="2400" dirty="0"/>
              <a:t>da postura no trabalho, manuseio de materiais, movimentos repetitivos, distúrbios </a:t>
            </a:r>
            <a:r>
              <a:rPr lang="pt-BR" sz="2400" dirty="0" err="1" smtClean="0"/>
              <a:t>músculo-esqueléticos</a:t>
            </a:r>
            <a:r>
              <a:rPr lang="pt-BR" sz="2400" dirty="0" smtClean="0"/>
              <a:t> </a:t>
            </a:r>
            <a:r>
              <a:rPr lang="pt-BR" sz="2400" dirty="0"/>
              <a:t>relacionados ao trabalho, projeto de posto de trabalho, segurança e saúde.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 COGNITIVA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processos </a:t>
            </a:r>
            <a:r>
              <a:rPr lang="pt-BR" sz="2400" dirty="0"/>
              <a:t>mentais, tais como percepção, memória, raciocínio e resposta motora conforme afetem as interações entre seres humanos e outros elementos de um </a:t>
            </a:r>
            <a:r>
              <a:rPr lang="pt-BR" sz="2400" dirty="0" smtClean="0"/>
              <a:t>sistema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/>
              <a:t>E</a:t>
            </a:r>
            <a:r>
              <a:rPr lang="pt-BR" sz="2400" dirty="0" smtClean="0"/>
              <a:t>studo </a:t>
            </a:r>
            <a:r>
              <a:rPr lang="pt-BR" sz="2400" dirty="0"/>
              <a:t>da carga mental de trabalho, tomada de decisão, desempenho especializado, interação homem-computador, estresse e treinamento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 ORGANIZACIONAL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otimização </a:t>
            </a:r>
            <a:r>
              <a:rPr lang="pt-BR" sz="2400" dirty="0"/>
              <a:t>dos sistemas </a:t>
            </a:r>
            <a:r>
              <a:rPr lang="pt-BR" sz="2400" dirty="0" err="1"/>
              <a:t>sóciotécnicos</a:t>
            </a:r>
            <a:r>
              <a:rPr lang="pt-BR" sz="2400" dirty="0"/>
              <a:t>, incluindo suas estruturas organizacionais, políticas e de processos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Comunicações</a:t>
            </a:r>
            <a:r>
              <a:rPr lang="pt-BR" sz="2400" dirty="0"/>
              <a:t>, gerenciamento de </a:t>
            </a:r>
            <a:r>
              <a:rPr lang="pt-BR" sz="2400" dirty="0" smtClean="0"/>
              <a:t>recursos, </a:t>
            </a:r>
            <a:r>
              <a:rPr lang="pt-BR" sz="2400" dirty="0"/>
              <a:t>projeto de trabalho, organização temporal do trabalho, trabalho em grupo, projeto participativo, novos paradigmas do trabalho, trabalho cooperativo, cultura organizacional, organizações em rede, </a:t>
            </a:r>
            <a:r>
              <a:rPr lang="pt-BR" sz="2400" dirty="0" err="1"/>
              <a:t>tele-trabalho</a:t>
            </a:r>
            <a:r>
              <a:rPr lang="pt-BR" sz="2400" dirty="0"/>
              <a:t> e gestão da qualidade.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Manejo Manual de Cargas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410789"/>
            <a:ext cx="8915400" cy="4500433"/>
          </a:xfrm>
        </p:spPr>
        <p:txBody>
          <a:bodyPr>
            <a:noAutofit/>
          </a:bodyPr>
          <a:lstStyle/>
          <a:p>
            <a:r>
              <a:rPr lang="pt-BR" sz="2400" dirty="0" smtClean="0"/>
              <a:t>Aumenta frequência respiratória</a:t>
            </a:r>
          </a:p>
          <a:p>
            <a:r>
              <a:rPr lang="pt-BR" sz="2400" dirty="0" smtClean="0"/>
              <a:t>Aumenta frequência cardíaca.</a:t>
            </a:r>
          </a:p>
          <a:p>
            <a:r>
              <a:rPr lang="pt-BR" sz="2400" dirty="0" smtClean="0"/>
              <a:t>Serviço monótono e cansativo</a:t>
            </a:r>
          </a:p>
          <a:p>
            <a:r>
              <a:rPr lang="pt-BR" sz="2400" dirty="0" smtClean="0"/>
              <a:t>Lombalgias e outras doenças da coluna </a:t>
            </a:r>
          </a:p>
          <a:p>
            <a:endParaRPr lang="pt-BR" sz="2400" dirty="0"/>
          </a:p>
          <a:p>
            <a:r>
              <a:rPr lang="pt-BR" sz="2400" dirty="0" smtClean="0"/>
              <a:t>TRANSPORTE MANUAL DE CARGAS: TODO TRANSPORTE NO QUAL O PESO DA CARGA É SUPORTADO INTEIRAMENTE POR UM SÓ TRABALHADOR, COMPREENDENDO O LEVANTAMENTO E A DEPOSIÇÃO DA CARGA.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627303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Manejo Manual de Cargas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271" y="2038203"/>
            <a:ext cx="8911687" cy="474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8591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Manejo Manual de Cargas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94157" y="2092036"/>
            <a:ext cx="4313864" cy="377762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Utilizar as pernas</a:t>
            </a:r>
          </a:p>
          <a:p>
            <a:r>
              <a:rPr lang="pt-BR" sz="2400" dirty="0" smtClean="0"/>
              <a:t>Ombros para trás</a:t>
            </a:r>
          </a:p>
          <a:p>
            <a:r>
              <a:rPr lang="pt-BR" sz="2400" dirty="0" smtClean="0"/>
              <a:t>Coluna ereta</a:t>
            </a:r>
          </a:p>
          <a:p>
            <a:r>
              <a:rPr lang="pt-BR" sz="2400" dirty="0" smtClean="0"/>
              <a:t>Joelhos flexionados</a:t>
            </a:r>
          </a:p>
          <a:p>
            <a:r>
              <a:rPr lang="pt-BR" sz="2400" dirty="0" smtClean="0"/>
              <a:t>Segurar com as duas mãos</a:t>
            </a:r>
          </a:p>
          <a:p>
            <a:r>
              <a:rPr lang="pt-BR" sz="2400" dirty="0" smtClean="0"/>
              <a:t>Manter a carga o mais próximo possível do peito</a:t>
            </a:r>
            <a:endParaRPr lang="pt-BR" sz="24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28902" y="3512128"/>
            <a:ext cx="6825295" cy="303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209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7347" y="0"/>
            <a:ext cx="8911687" cy="1280890"/>
          </a:xfrm>
        </p:spPr>
        <p:txBody>
          <a:bodyPr/>
          <a:lstStyle/>
          <a:p>
            <a:r>
              <a:rPr lang="pt-BR" dirty="0" smtClean="0"/>
              <a:t>Manejo Manual de Cargas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35924" y="840378"/>
            <a:ext cx="5451367" cy="6017622"/>
          </a:xfrm>
        </p:spPr>
        <p:txBody>
          <a:bodyPr>
            <a:noAutofit/>
          </a:bodyPr>
          <a:lstStyle/>
          <a:p>
            <a:r>
              <a:rPr lang="pt-BR" sz="2400" dirty="0" smtClean="0"/>
              <a:t>NIOSH (NATIONAL INSTITUTE FOR OCCUPATIONAL SAFETY AND HEALTH – EUA</a:t>
            </a:r>
          </a:p>
          <a:p>
            <a:r>
              <a:rPr lang="pt-BR" sz="2400" dirty="0" smtClean="0"/>
              <a:t>Limite de peso recomendado : 23kg.</a:t>
            </a:r>
          </a:p>
          <a:p>
            <a:r>
              <a:rPr lang="pt-BR" sz="2400" dirty="0" smtClean="0"/>
              <a:t>Fórmula limite de peso recomendado (LPR) e índice de levantamento (IL)</a:t>
            </a:r>
          </a:p>
          <a:p>
            <a:r>
              <a:rPr lang="pt-BR" sz="2400" dirty="0"/>
              <a:t>O LPR representa, para uma determinada situação de trabalho, o valor em que mais de 90% dos homens e mais de 75% das mulheres conseguem levantar sem sofrer efeitos nocivos.</a:t>
            </a:r>
          </a:p>
          <a:p>
            <a:endParaRPr lang="pt-BR" sz="240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30983" y="898312"/>
            <a:ext cx="5299754" cy="5959687"/>
          </a:xfrm>
        </p:spPr>
        <p:txBody>
          <a:bodyPr>
            <a:noAutofit/>
          </a:bodyPr>
          <a:lstStyle/>
          <a:p>
            <a:r>
              <a:rPr lang="pt-BR" sz="2400" dirty="0" smtClean="0"/>
              <a:t>Critérios:</a:t>
            </a:r>
          </a:p>
          <a:p>
            <a:r>
              <a:rPr lang="pt-BR" sz="2400" dirty="0" smtClean="0"/>
              <a:t>biomecânico </a:t>
            </a:r>
            <a:r>
              <a:rPr lang="pt-BR" sz="2400" dirty="0"/>
              <a:t>(limita o stress na região lombo-sacral</a:t>
            </a:r>
            <a:r>
              <a:rPr lang="pt-BR" sz="2400" dirty="0" smtClean="0"/>
              <a:t>);</a:t>
            </a:r>
          </a:p>
          <a:p>
            <a:r>
              <a:rPr lang="pt-BR" sz="2400" dirty="0" smtClean="0"/>
              <a:t>Fisiológico (limita o stress metabólico e a fadiga associada a tarefas de caráter repetitivo);</a:t>
            </a:r>
          </a:p>
          <a:p>
            <a:r>
              <a:rPr lang="pt-BR" sz="2400" dirty="0" smtClean="0"/>
              <a:t>Psicofísico (limita a carga baseando-se na percepção que o trabalhador tem da sua própria capacidade, exceto àquelas com frequência de levantamento elevada – mais de 6 levantamentos por minuto).</a:t>
            </a: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722064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NIOSH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01484" y="1486988"/>
            <a:ext cx="7439350" cy="4537364"/>
          </a:xfrm>
        </p:spPr>
        <p:txBody>
          <a:bodyPr>
            <a:noAutofit/>
          </a:bodyPr>
          <a:lstStyle/>
          <a:p>
            <a:r>
              <a:rPr lang="pt-BR" sz="2400" dirty="0" smtClean="0"/>
              <a:t>LPR = LC X HM X VM X DM X AM X FM X CM</a:t>
            </a:r>
          </a:p>
          <a:p>
            <a:endParaRPr lang="pt-BR" sz="2400" dirty="0"/>
          </a:p>
          <a:p>
            <a:r>
              <a:rPr lang="pt-BR" sz="2400" dirty="0" smtClean="0"/>
              <a:t>LC: constante de carga</a:t>
            </a:r>
          </a:p>
          <a:p>
            <a:r>
              <a:rPr lang="pt-BR" sz="2400" dirty="0" smtClean="0"/>
              <a:t>HM: fator de distância horizontal</a:t>
            </a:r>
          </a:p>
          <a:p>
            <a:r>
              <a:rPr lang="pt-BR" sz="2400" dirty="0" smtClean="0"/>
              <a:t>VM: fator de altura</a:t>
            </a:r>
          </a:p>
          <a:p>
            <a:r>
              <a:rPr lang="pt-BR" sz="2400" dirty="0" smtClean="0"/>
              <a:t>DM: fator de deslocamento vertical</a:t>
            </a:r>
          </a:p>
          <a:p>
            <a:r>
              <a:rPr lang="pt-BR" sz="2400" dirty="0" smtClean="0"/>
              <a:t>AM: fator de assimetria</a:t>
            </a:r>
          </a:p>
          <a:p>
            <a:r>
              <a:rPr lang="pt-BR" sz="2400" dirty="0" smtClean="0"/>
              <a:t>FM: fator de frequência</a:t>
            </a:r>
          </a:p>
          <a:p>
            <a:r>
              <a:rPr lang="pt-BR" sz="2400" dirty="0" smtClean="0"/>
              <a:t>CM: fator de pega</a:t>
            </a:r>
            <a:endParaRPr lang="pt-BR" sz="2400" dirty="0"/>
          </a:p>
          <a:p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623638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Mobiliário de Postos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84663" y="1515291"/>
            <a:ext cx="10119949" cy="4990012"/>
          </a:xfrm>
        </p:spPr>
        <p:txBody>
          <a:bodyPr>
            <a:noAutofit/>
          </a:bodyPr>
          <a:lstStyle/>
          <a:p>
            <a:r>
              <a:rPr lang="pt-BR" sz="2400" dirty="0" smtClean="0"/>
              <a:t>Acionadores, interruptores – ao alcance das mãos</a:t>
            </a:r>
          </a:p>
          <a:p>
            <a:r>
              <a:rPr lang="pt-BR" sz="2400" dirty="0" smtClean="0"/>
              <a:t>Prevenção de ativação acidental dos botões</a:t>
            </a:r>
          </a:p>
          <a:p>
            <a:r>
              <a:rPr lang="pt-BR" sz="2400" dirty="0" smtClean="0"/>
              <a:t>Resistência adequada em operação, com indicação clara de ativação dos controles</a:t>
            </a:r>
          </a:p>
          <a:p>
            <a:r>
              <a:rPr lang="pt-BR" sz="2400" dirty="0" smtClean="0"/>
              <a:t>Procedimentos de operação devem ser fáceis de entender.</a:t>
            </a:r>
          </a:p>
          <a:p>
            <a:r>
              <a:rPr lang="pt-BR" sz="2400" dirty="0" err="1" smtClean="0"/>
              <a:t>Ex</a:t>
            </a:r>
            <a:r>
              <a:rPr lang="pt-BR" sz="2400" dirty="0" smtClean="0"/>
              <a:t>: botões em equipamento elétrico giram em sentido horário para ligar e aumentar; válvulas giram no sentido anti-horário para abrir.</a:t>
            </a:r>
          </a:p>
          <a:p>
            <a:r>
              <a:rPr lang="pt-BR" sz="2400" dirty="0" smtClean="0"/>
              <a:t>Senso comum pode variar de acordo com o país – certificar-se da forma correta de ligar e desligar o aparelho.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720986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Posição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4188" y="1333005"/>
            <a:ext cx="5827423" cy="4842164"/>
          </a:xfrm>
        </p:spPr>
        <p:txBody>
          <a:bodyPr>
            <a:noAutofit/>
          </a:bodyPr>
          <a:lstStyle/>
          <a:p>
            <a:r>
              <a:rPr lang="pt-BR" sz="2400" dirty="0" smtClean="0"/>
              <a:t>Trabalho deve ser realizado sem que as costas se curvem</a:t>
            </a:r>
          </a:p>
          <a:p>
            <a:r>
              <a:rPr lang="pt-BR" sz="2400" dirty="0" smtClean="0"/>
              <a:t>Ombros relaxados em posições normais</a:t>
            </a:r>
          </a:p>
          <a:p>
            <a:r>
              <a:rPr lang="pt-BR" sz="2400" dirty="0" smtClean="0"/>
              <a:t>Mão em posição normal – mais perto do corpo possível</a:t>
            </a:r>
          </a:p>
          <a:p>
            <a:endParaRPr lang="pt-BR" sz="2400" dirty="0"/>
          </a:p>
          <a:p>
            <a:r>
              <a:rPr lang="pt-BR" sz="2400" dirty="0" smtClean="0"/>
              <a:t>Trabalhos de precisão – maior acuidade visual </a:t>
            </a:r>
            <a:r>
              <a:rPr lang="pt-BR" sz="2400" dirty="0" smtClean="0">
                <a:sym typeface="Wingdings" panose="05000000000000000000" pitchFamily="2" charset="2"/>
              </a:rPr>
              <a:t> b</a:t>
            </a:r>
            <a:r>
              <a:rPr lang="pt-BR" sz="2400" dirty="0" smtClean="0"/>
              <a:t>ancadas mais elevadas</a:t>
            </a:r>
          </a:p>
          <a:p>
            <a:r>
              <a:rPr lang="pt-BR" sz="2400" dirty="0" smtClean="0"/>
              <a:t>Trabalho pesado – o trabalhador deve poder utilizar o peso do corpo </a:t>
            </a:r>
            <a:r>
              <a:rPr lang="pt-BR" sz="2400" dirty="0" smtClean="0">
                <a:sym typeface="Wingdings" panose="05000000000000000000" pitchFamily="2" charset="2"/>
              </a:rPr>
              <a:t> bancada mais baixa</a:t>
            </a:r>
            <a:endParaRPr lang="pt-BR" sz="24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0170" y="1597066"/>
            <a:ext cx="5851979" cy="473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749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06389"/>
          </a:xfrm>
        </p:spPr>
        <p:txBody>
          <a:bodyPr>
            <a:noAutofit/>
          </a:bodyPr>
          <a:lstStyle/>
          <a:p>
            <a:r>
              <a:rPr lang="pt-BR" sz="2400" dirty="0" smtClean="0"/>
              <a:t>Grego </a:t>
            </a:r>
          </a:p>
          <a:p>
            <a:pPr>
              <a:buNone/>
            </a:pPr>
            <a:r>
              <a:rPr lang="pt-BR" sz="2400" dirty="0" smtClean="0"/>
              <a:t>– </a:t>
            </a:r>
            <a:r>
              <a:rPr lang="pt-BR" sz="2400" i="1" dirty="0" err="1" smtClean="0"/>
              <a:t>ergon</a:t>
            </a:r>
            <a:r>
              <a:rPr lang="pt-BR" sz="2400" i="1" dirty="0" smtClean="0"/>
              <a:t> -  </a:t>
            </a:r>
            <a:r>
              <a:rPr lang="pt-BR" sz="2400" dirty="0" smtClean="0"/>
              <a:t>trabalho</a:t>
            </a:r>
          </a:p>
          <a:p>
            <a:pPr>
              <a:buNone/>
            </a:pPr>
            <a:r>
              <a:rPr lang="pt-BR" sz="2400" dirty="0" smtClean="0"/>
              <a:t>- </a:t>
            </a:r>
            <a:r>
              <a:rPr lang="pt-BR" sz="2400" i="1" dirty="0" err="1" smtClean="0"/>
              <a:t>Nomos</a:t>
            </a:r>
            <a:r>
              <a:rPr lang="pt-BR" sz="2400" i="1" dirty="0" smtClean="0"/>
              <a:t> - </a:t>
            </a:r>
            <a:r>
              <a:rPr lang="pt-BR" sz="2400" dirty="0" smtClean="0"/>
              <a:t>leis ou normas</a:t>
            </a:r>
          </a:p>
          <a:p>
            <a:r>
              <a:rPr lang="pt-BR" sz="2400" dirty="0" smtClean="0"/>
              <a:t>estudo científico das relações entre homem e máquina, visando a uma segurança e eficiência ideais no modo como um e outra interagem.</a:t>
            </a:r>
          </a:p>
          <a:p>
            <a:r>
              <a:rPr lang="pt-BR" sz="2400" dirty="0" smtClean="0"/>
              <a:t>otimização das condições de trabalho humano, por meio de métodos da tecnologia e do desenho industrial.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3052" y="215400"/>
            <a:ext cx="8911687" cy="1280890"/>
          </a:xfrm>
        </p:spPr>
        <p:txBody>
          <a:bodyPr/>
          <a:lstStyle/>
          <a:p>
            <a:r>
              <a:rPr lang="pt-BR" dirty="0" smtClean="0"/>
              <a:t>Posição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326" y="927464"/>
            <a:ext cx="5068388" cy="5473336"/>
          </a:xfrm>
        </p:spPr>
        <p:txBody>
          <a:bodyPr>
            <a:noAutofit/>
          </a:bodyPr>
          <a:lstStyle/>
          <a:p>
            <a:r>
              <a:rPr lang="pt-BR" sz="2400" dirty="0" smtClean="0"/>
              <a:t>Calçado – EPI - C.A.</a:t>
            </a:r>
          </a:p>
          <a:p>
            <a:r>
              <a:rPr lang="pt-BR" sz="2400" dirty="0" smtClean="0"/>
              <a:t>Alternâncias:</a:t>
            </a:r>
          </a:p>
          <a:p>
            <a:r>
              <a:rPr lang="pt-BR" sz="2400" dirty="0" smtClean="0"/>
              <a:t>Se possível, alternar posição sentada e em pé.</a:t>
            </a:r>
          </a:p>
          <a:p>
            <a:r>
              <a:rPr lang="pt-BR" sz="2400" dirty="0" smtClean="0"/>
              <a:t>Alternar serviço parado com um que exija maior movimentação.</a:t>
            </a:r>
          </a:p>
          <a:p>
            <a:r>
              <a:rPr lang="pt-BR" sz="2400" dirty="0" smtClean="0"/>
              <a:t>Trabalho que não necessita de muita força muscular executado em área limitada deve ser feito sentado.</a:t>
            </a:r>
          </a:p>
          <a:p>
            <a:r>
              <a:rPr lang="pt-BR" sz="2400" dirty="0" smtClean="0"/>
              <a:t>Alcançar toda a área de trabalho sem se esticar ou se torcer desnecessariamente.</a:t>
            </a:r>
            <a:endParaRPr lang="pt-BR" sz="2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4476" y="1142999"/>
            <a:ext cx="70104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0822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Posição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20981"/>
            <a:ext cx="8915400" cy="4675909"/>
          </a:xfrm>
        </p:spPr>
        <p:txBody>
          <a:bodyPr>
            <a:noAutofit/>
          </a:bodyPr>
          <a:lstStyle/>
          <a:p>
            <a:r>
              <a:rPr lang="pt-BR" sz="2400" dirty="0" smtClean="0"/>
              <a:t>Mesa de trabalho e cadeira – superfície deve estar no mesmo nível dos cotovelos, com as costas e os ombros relaxados.</a:t>
            </a:r>
          </a:p>
          <a:p>
            <a:r>
              <a:rPr lang="pt-BR" sz="2400" dirty="0" smtClean="0"/>
              <a:t>Cadeiras ajustáveis – pés apoiados no chão – descanso para os pés.</a:t>
            </a:r>
          </a:p>
          <a:p>
            <a:r>
              <a:rPr lang="pt-BR" sz="2400" dirty="0" smtClean="0"/>
              <a:t>Trabalho em pé – evitar dobras as costas ou se </a:t>
            </a:r>
            <a:r>
              <a:rPr lang="pt-BR" sz="2400" dirty="0" err="1" smtClean="0"/>
              <a:t>incliinar</a:t>
            </a:r>
            <a:endParaRPr lang="pt-BR" sz="2400" dirty="0" smtClean="0"/>
          </a:p>
          <a:p>
            <a:r>
              <a:rPr lang="pt-BR" sz="2400" dirty="0" smtClean="0"/>
              <a:t>FICAR EM PÉ EM UMA PERNA PODE LEVAR A UMA PRESSÃO DE CARGA SOBRE A ARTCULAÇÃO DO QUADRIL QUE É 2,5 VEZES O PESO DO TRONCO</a:t>
            </a:r>
            <a:r>
              <a:rPr lang="pt-BR" sz="2400" dirty="0" smtClean="0"/>
              <a:t>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934844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Posição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20981"/>
            <a:ext cx="8915400" cy="4675909"/>
          </a:xfrm>
        </p:spPr>
        <p:txBody>
          <a:bodyPr>
            <a:normAutofit/>
          </a:bodyPr>
          <a:lstStyle/>
          <a:p>
            <a:r>
              <a:rPr lang="pt-BR" sz="2400" dirty="0" smtClean="0"/>
              <a:t>Material </a:t>
            </a:r>
            <a:r>
              <a:rPr lang="pt-BR" sz="2400" dirty="0" smtClean="0"/>
              <a:t>necessário para a execução do trabalho deve estar ao seu alcance</a:t>
            </a:r>
          </a:p>
          <a:p>
            <a:r>
              <a:rPr lang="pt-BR" sz="2400" dirty="0" smtClean="0"/>
              <a:t>Posto de trabalho ajustado à altura do trabalhador</a:t>
            </a:r>
          </a:p>
          <a:p>
            <a:r>
              <a:rPr lang="pt-BR" sz="2400" dirty="0" smtClean="0"/>
              <a:t>Peso do corpo distribuído igualmente em ambos os pés</a:t>
            </a:r>
          </a:p>
          <a:p>
            <a:r>
              <a:rPr lang="pt-BR" sz="2400" dirty="0" smtClean="0"/>
              <a:t>Alavancas e interruptores devem estar abaixo da altura dos ombros</a:t>
            </a:r>
          </a:p>
          <a:p>
            <a:r>
              <a:rPr lang="pt-BR" sz="2400" dirty="0" smtClean="0"/>
              <a:t>Calçado adequado reduz a tensão das costas e pernas.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9348445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6420" y="3262745"/>
            <a:ext cx="4135580" cy="359525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7940" y="34190"/>
            <a:ext cx="3491711" cy="298879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1668" y="0"/>
            <a:ext cx="8911687" cy="1280890"/>
          </a:xfrm>
        </p:spPr>
        <p:txBody>
          <a:bodyPr/>
          <a:lstStyle/>
          <a:p>
            <a:r>
              <a:rPr lang="pt-BR" dirty="0" smtClean="0"/>
              <a:t>Posição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2675" y="770710"/>
            <a:ext cx="7666114" cy="5859285"/>
          </a:xfrm>
        </p:spPr>
        <p:txBody>
          <a:bodyPr>
            <a:noAutofit/>
          </a:bodyPr>
          <a:lstStyle/>
          <a:p>
            <a:r>
              <a:rPr lang="pt-BR" sz="2400" dirty="0" smtClean="0"/>
              <a:t>Distância </a:t>
            </a:r>
            <a:r>
              <a:rPr lang="pt-BR" sz="2400" dirty="0" err="1" smtClean="0"/>
              <a:t>olho-tela</a:t>
            </a:r>
            <a:r>
              <a:rPr lang="pt-BR" sz="2400" dirty="0" smtClean="0"/>
              <a:t>, olho-teclado e olho-documento – similares</a:t>
            </a:r>
          </a:p>
          <a:p>
            <a:r>
              <a:rPr lang="pt-BR" sz="2400" dirty="0" smtClean="0"/>
              <a:t>Distância – 50cm dos olhos</a:t>
            </a:r>
          </a:p>
          <a:p>
            <a:r>
              <a:rPr lang="pt-BR" sz="2400" dirty="0" smtClean="0"/>
              <a:t>Objetos pequenos – plano elevado ou lente de aumento</a:t>
            </a:r>
          </a:p>
          <a:p>
            <a:endParaRPr lang="pt-BR" sz="2400" dirty="0"/>
          </a:p>
          <a:p>
            <a:r>
              <a:rPr lang="pt-BR" sz="2400" dirty="0" smtClean="0"/>
              <a:t>Concentrar-se </a:t>
            </a:r>
            <a:r>
              <a:rPr lang="pt-BR" sz="2400" dirty="0" smtClean="0"/>
              <a:t>em pequenos objetos = pressão na musculatura ocular</a:t>
            </a:r>
          </a:p>
          <a:p>
            <a:endParaRPr lang="pt-BR" sz="2400" dirty="0"/>
          </a:p>
          <a:p>
            <a:r>
              <a:rPr lang="pt-BR" sz="2400" dirty="0" smtClean="0"/>
              <a:t>ESTE TIPO DE CARGA ESTÁTICA NOS MÚSCULOS DOS OLHOS CAUSA DOR DE CABEÇA E TENSÃO OCULAR.</a:t>
            </a:r>
          </a:p>
          <a:p>
            <a:r>
              <a:rPr lang="pt-BR" sz="2400" dirty="0" smtClean="0"/>
              <a:t>Intervalos para descanso da visão.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698502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Condições Ambientais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537855"/>
            <a:ext cx="8915400" cy="4373367"/>
          </a:xfrm>
        </p:spPr>
        <p:txBody>
          <a:bodyPr>
            <a:noAutofit/>
          </a:bodyPr>
          <a:lstStyle/>
          <a:p>
            <a:r>
              <a:rPr lang="pt-BR" sz="2400" dirty="0" smtClean="0"/>
              <a:t>Ruído – ABNT NBR 10152 - 85db</a:t>
            </a:r>
          </a:p>
          <a:p>
            <a:endParaRPr lang="pt-BR" sz="2400" dirty="0" smtClean="0"/>
          </a:p>
          <a:p>
            <a:r>
              <a:rPr lang="pt-BR" sz="2400" dirty="0" smtClean="0"/>
              <a:t>Iluminação – ABNT NBR 5413</a:t>
            </a:r>
          </a:p>
          <a:p>
            <a:r>
              <a:rPr lang="pt-BR" sz="2400" dirty="0" smtClean="0"/>
              <a:t>Iluminação insuficiente - erros, queda de rendimento</a:t>
            </a:r>
          </a:p>
          <a:p>
            <a:r>
              <a:rPr lang="pt-BR" sz="2400" dirty="0" smtClean="0"/>
              <a:t>Claridade excessiva – ofuscamento, fadiga visual</a:t>
            </a:r>
          </a:p>
          <a:p>
            <a:r>
              <a:rPr lang="pt-BR" sz="2400" dirty="0" smtClean="0"/>
              <a:t>Tamanho de letras – inadequado – fadiga visual / postura forçada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Temperatura efetiva entre 20 a 23ºC; velocidade do ar não superior a 0,75m/s; umidade relativa do ar não inferior a 40% (OIT).</a:t>
            </a:r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509696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40329" y="166910"/>
            <a:ext cx="11367654" cy="650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3288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Organização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Levar em consideração, no mínimo:</a:t>
            </a:r>
          </a:p>
          <a:p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a) As normas de produção</a:t>
            </a:r>
          </a:p>
          <a:p>
            <a:pPr marL="0" indent="0">
              <a:buNone/>
            </a:pPr>
            <a:r>
              <a:rPr lang="pt-BR" sz="2400" dirty="0" smtClean="0"/>
              <a:t>b) O modo operatório</a:t>
            </a:r>
          </a:p>
          <a:p>
            <a:pPr marL="0" indent="0">
              <a:buNone/>
            </a:pPr>
            <a:r>
              <a:rPr lang="pt-BR" sz="2400" dirty="0" smtClean="0"/>
              <a:t>c) A exigência do tempo</a:t>
            </a:r>
          </a:p>
          <a:p>
            <a:pPr marL="0" indent="0">
              <a:buNone/>
            </a:pPr>
            <a:r>
              <a:rPr lang="pt-BR" sz="2400" dirty="0" smtClean="0"/>
              <a:t>d) A determinação do conteúdo de tempo</a:t>
            </a:r>
          </a:p>
          <a:p>
            <a:pPr marL="0" indent="0">
              <a:buNone/>
            </a:pPr>
            <a:r>
              <a:rPr lang="pt-BR" sz="2400" dirty="0" smtClean="0"/>
              <a:t>e) O ritmo de trabalho</a:t>
            </a:r>
          </a:p>
          <a:p>
            <a:pPr marL="0" indent="0">
              <a:buNone/>
            </a:pPr>
            <a:r>
              <a:rPr lang="pt-BR" sz="2400" dirty="0" smtClean="0"/>
              <a:t>f) O conteúdo das tarefas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46821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Organização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97726" y="1441269"/>
            <a:ext cx="10172200" cy="3777622"/>
          </a:xfrm>
        </p:spPr>
        <p:txBody>
          <a:bodyPr>
            <a:noAutofit/>
          </a:bodyPr>
          <a:lstStyle/>
          <a:p>
            <a:r>
              <a:rPr lang="pt-BR" sz="2400" dirty="0" smtClean="0"/>
              <a:t>Problemas / consequências de locais desorganizados:</a:t>
            </a:r>
          </a:p>
          <a:p>
            <a:r>
              <a:rPr lang="pt-BR" sz="2400" dirty="0" smtClean="0"/>
              <a:t>Funções limitadas que exigem poucas habilidades/ poucas oportunidades de aprendizagem</a:t>
            </a:r>
          </a:p>
          <a:p>
            <a:r>
              <a:rPr lang="pt-BR" sz="2400" dirty="0" smtClean="0"/>
              <a:t>Trabalhos repetitivos/monótonos</a:t>
            </a:r>
          </a:p>
          <a:p>
            <a:r>
              <a:rPr lang="pt-BR" sz="2400" dirty="0" smtClean="0"/>
              <a:t>Empregos sem possibilidades de cooperação – isolamento</a:t>
            </a:r>
          </a:p>
          <a:p>
            <a:r>
              <a:rPr lang="pt-BR" sz="2400" dirty="0" smtClean="0"/>
              <a:t>Trabalhos que limitam o aprendizado – dificultam ascensão do trabalhador </a:t>
            </a:r>
          </a:p>
          <a:p>
            <a:r>
              <a:rPr lang="pt-BR" sz="2400" dirty="0" smtClean="0"/>
              <a:t>Tarefas sem responsabilidade direta – exigem supervisão contínua</a:t>
            </a:r>
          </a:p>
          <a:p>
            <a:r>
              <a:rPr lang="pt-BR" sz="2400" dirty="0" smtClean="0"/>
              <a:t>Trabalhos onde o desempenho é medido pela repetição de uma tarefa simples causam frustração e cansaço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92841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Organização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67143" y="1428206"/>
            <a:ext cx="8915400" cy="3777622"/>
          </a:xfrm>
        </p:spPr>
        <p:txBody>
          <a:bodyPr>
            <a:noAutofit/>
          </a:bodyPr>
          <a:lstStyle/>
          <a:p>
            <a:r>
              <a:rPr lang="pt-BR" sz="2400" dirty="0" smtClean="0"/>
              <a:t>CONSEQUÊNCIAS:</a:t>
            </a:r>
          </a:p>
          <a:p>
            <a:endParaRPr lang="pt-BR" sz="2400" dirty="0"/>
          </a:p>
          <a:p>
            <a:r>
              <a:rPr lang="pt-BR" sz="2400" dirty="0" smtClean="0"/>
              <a:t>Habilidades mal utilizadas:</a:t>
            </a:r>
          </a:p>
          <a:p>
            <a:r>
              <a:rPr lang="pt-BR" sz="2400" dirty="0" smtClean="0"/>
              <a:t>Trabalhador excessivamente supervisionado</a:t>
            </a:r>
          </a:p>
          <a:p>
            <a:r>
              <a:rPr lang="pt-BR" sz="2400" dirty="0" smtClean="0"/>
              <a:t>Trabalhador cansado, chateado, frustrado</a:t>
            </a:r>
          </a:p>
          <a:p>
            <a:r>
              <a:rPr lang="pt-BR" sz="2400" dirty="0" smtClean="0"/>
              <a:t>Menos propensos a se preocuparem com a qualidade do seu trabalho para a melhoria da produtividade</a:t>
            </a:r>
          </a:p>
          <a:p>
            <a:r>
              <a:rPr lang="pt-BR" sz="2400" dirty="0" smtClean="0"/>
              <a:t>Tendem a cometer mais erros, a estarem mais distraídos e sofrer mais acidentes!!!</a:t>
            </a:r>
          </a:p>
          <a:p>
            <a:r>
              <a:rPr lang="pt-BR" sz="2400" dirty="0" smtClean="0"/>
              <a:t>Quando há oportunidade, deixam o emprego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88229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Organização do Trabalho Ideal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6048" y="1517073"/>
            <a:ext cx="4538952" cy="4581186"/>
          </a:xfrm>
        </p:spPr>
        <p:txBody>
          <a:bodyPr/>
          <a:lstStyle/>
          <a:p>
            <a:r>
              <a:rPr lang="pt-BR" sz="2400" b="1" i="1" dirty="0" smtClean="0"/>
              <a:t>Para executar uma tarefa adequadamente, além do conhecimento técnico, são necessários acompanhamento, utensílios adequados, fornecedores de qualidade, atualização profissional e tempo suficiente</a:t>
            </a:r>
            <a:r>
              <a:rPr lang="pt-BR" i="1" dirty="0" smtClean="0"/>
              <a:t>.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89073" y="1503216"/>
            <a:ext cx="5902036" cy="51261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Variedade e ciclo razoável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Conhecimento e comprometimento com a qualidade do produto final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Oportunidades de comunicação e apoio entre os colegas de trabalho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Capacidade suficiente de auto estima e respeito pelos outros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Treinamento contínuo para atualização profissional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Oportunidade de ascensão profissional</a:t>
            </a:r>
          </a:p>
        </p:txBody>
      </p:sp>
    </p:spTree>
    <p:extLst>
      <p:ext uri="{BB962C8B-B14F-4D97-AF65-F5344CB8AC3E}">
        <p14:creationId xmlns:p14="http://schemas.microsoft.com/office/powerpoint/2010/main" xmlns="" val="69916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6262" y="2795451"/>
            <a:ext cx="6214841" cy="385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Imagem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03567" y="224827"/>
            <a:ext cx="6959178" cy="2439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3998" y="0"/>
            <a:ext cx="8911687" cy="1280890"/>
          </a:xfrm>
        </p:spPr>
        <p:txBody>
          <a:bodyPr/>
          <a:lstStyle/>
          <a:p>
            <a:r>
              <a:rPr lang="pt-BR" dirty="0" smtClean="0"/>
              <a:t>Oportunidades de melhoria no setor – PLANEJAMENTO PARTICIPATIVO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00200"/>
            <a:ext cx="8915400" cy="484216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Mecanização</a:t>
            </a:r>
          </a:p>
          <a:p>
            <a:endParaRPr lang="pt-BR" sz="2400" dirty="0" smtClean="0"/>
          </a:p>
          <a:p>
            <a:r>
              <a:rPr lang="pt-BR" sz="2400" dirty="0" smtClean="0"/>
              <a:t>Melhorias ergonômicas</a:t>
            </a:r>
          </a:p>
          <a:p>
            <a:endParaRPr lang="pt-BR" sz="2400" dirty="0" smtClean="0"/>
          </a:p>
          <a:p>
            <a:r>
              <a:rPr lang="pt-BR" sz="2400" dirty="0" smtClean="0"/>
              <a:t>Mudança de layout</a:t>
            </a:r>
          </a:p>
          <a:p>
            <a:endParaRPr lang="pt-BR" sz="2400" dirty="0" smtClean="0"/>
          </a:p>
          <a:p>
            <a:r>
              <a:rPr lang="pt-BR" sz="2400" dirty="0" smtClean="0"/>
              <a:t>Organização coletiva para execução de tarefa de operação sequencial </a:t>
            </a:r>
          </a:p>
          <a:p>
            <a:endParaRPr lang="pt-BR" sz="2400" dirty="0" smtClean="0"/>
          </a:p>
          <a:p>
            <a:r>
              <a:rPr lang="pt-BR" sz="2400" dirty="0" smtClean="0"/>
              <a:t>Valorização da função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5506530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com Sobrecarga Muscular Estática ou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Devem ser incluídas pausas para descanso</a:t>
            </a:r>
          </a:p>
          <a:p>
            <a:endParaRPr lang="pt-BR" sz="2400" dirty="0" smtClean="0"/>
          </a:p>
          <a:p>
            <a:r>
              <a:rPr lang="pt-BR" sz="2400" dirty="0" smtClean="0"/>
              <a:t>Afastamento do trabalho igual ou superior a 15 dias – a exigência de produção deverá permitir um retorno gradativo aos níveis de produção anteriores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72244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com Sobrecarga Muscular Estática ou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71109"/>
          </a:xfrm>
        </p:spPr>
        <p:txBody>
          <a:bodyPr/>
          <a:lstStyle/>
          <a:p>
            <a:r>
              <a:rPr lang="pt-BR" sz="2400" dirty="0" smtClean="0"/>
              <a:t>Devem ser incluídas pausas para descanso</a:t>
            </a:r>
          </a:p>
          <a:p>
            <a:endParaRPr lang="pt-BR" sz="2400" dirty="0" smtClean="0"/>
          </a:p>
          <a:p>
            <a:r>
              <a:rPr lang="pt-BR" sz="2400" dirty="0" smtClean="0"/>
              <a:t>Afastamento do trabalho igual ou superior a 15 dias – a exigência de produção deverá permitir um retorno gradativo aos níveis de produção anteriores</a:t>
            </a:r>
          </a:p>
          <a:p>
            <a:endParaRPr lang="pt-BR" dirty="0" smtClean="0"/>
          </a:p>
          <a:p>
            <a:r>
              <a:rPr lang="pt-BR" dirty="0" smtClean="0"/>
              <a:t>LIMITAÇÃO / REDUÇÃO DAS HORAS DE TRABALHO É TEMA DAS RECOMENDAÇÕES DA OIT !!!!!!!!!!!!!!!!!!!!!!!!!!!!!!!!!!!!!!!!!!!!!!</a:t>
            </a:r>
          </a:p>
          <a:p>
            <a:r>
              <a:rPr lang="pt-BR" dirty="0" smtClean="0"/>
              <a:t>OIT – CONVENÇÃO DE 1962 – 48 HORAS SEMANAIS</a:t>
            </a:r>
          </a:p>
          <a:p>
            <a:r>
              <a:rPr lang="pt-BR" dirty="0" smtClean="0"/>
              <a:t>BRASIL – REFORMA TRABALHISTAS – 60 HORAS SEMANAIS (COM 30 MIN INTERVALO)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642018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Horas de Trabalho </a:t>
            </a:r>
            <a:r>
              <a:rPr lang="pt-BR" dirty="0" err="1" smtClean="0"/>
              <a:t>Excesssivas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7400" y="1475509"/>
            <a:ext cx="9447212" cy="5029199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Podem ser resultado de</a:t>
            </a:r>
            <a:r>
              <a:rPr lang="pt-BR" sz="2400" dirty="0" smtClean="0"/>
              <a:t>:</a:t>
            </a:r>
          </a:p>
          <a:p>
            <a:endParaRPr lang="pt-BR" sz="2400" dirty="0" smtClean="0"/>
          </a:p>
          <a:p>
            <a:r>
              <a:rPr lang="pt-BR" sz="2400" dirty="0" smtClean="0"/>
              <a:t>Concentração </a:t>
            </a:r>
            <a:r>
              <a:rPr lang="pt-BR" sz="2400" dirty="0" smtClean="0"/>
              <a:t>sazonal </a:t>
            </a:r>
            <a:r>
              <a:rPr lang="pt-BR" sz="2400" dirty="0" smtClean="0"/>
              <a:t>de trabalho</a:t>
            </a:r>
          </a:p>
          <a:p>
            <a:r>
              <a:rPr lang="pt-BR" sz="2400" dirty="0" smtClean="0"/>
              <a:t>Trabalho intermitente distribuído em longas jornadas de trabalho</a:t>
            </a:r>
          </a:p>
          <a:p>
            <a:r>
              <a:rPr lang="pt-BR" sz="2400" dirty="0" smtClean="0"/>
              <a:t>Falta de mão-de-obra especializada ou qualificada</a:t>
            </a:r>
          </a:p>
          <a:p>
            <a:r>
              <a:rPr lang="pt-BR" sz="2400" dirty="0" smtClean="0"/>
              <a:t>Controle de execução fraco ou com dificuldades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42718270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Consequências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Tensão </a:t>
            </a:r>
            <a:r>
              <a:rPr lang="pt-BR" sz="2400" dirty="0"/>
              <a:t>e cansaço excessivo – físico e mental</a:t>
            </a:r>
          </a:p>
          <a:p>
            <a:r>
              <a:rPr lang="pt-BR" sz="2400" dirty="0"/>
              <a:t>Baixa qualidade de trabalho e aumento da incidência de erros</a:t>
            </a:r>
          </a:p>
          <a:p>
            <a:r>
              <a:rPr lang="pt-BR" sz="2400" dirty="0"/>
              <a:t>Aumento do número de acidentes</a:t>
            </a:r>
          </a:p>
          <a:p>
            <a:r>
              <a:rPr lang="pt-BR" sz="2400" dirty="0"/>
              <a:t>Sono insuficiente associado à dificuldade em dormir e possível uso de medicamentos</a:t>
            </a:r>
          </a:p>
          <a:p>
            <a:r>
              <a:rPr lang="pt-BR" sz="2400" dirty="0"/>
              <a:t>Diminuição da resistência a doenças</a:t>
            </a:r>
          </a:p>
          <a:p>
            <a:r>
              <a:rPr lang="pt-BR" sz="2400" dirty="0"/>
              <a:t>Envelhecimento precoce</a:t>
            </a:r>
          </a:p>
          <a:p>
            <a:r>
              <a:rPr lang="pt-BR" sz="2400" dirty="0"/>
              <a:t>Alterações na vida familiar e nas atividades sociais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6345494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Efeitos negativos </a:t>
            </a:r>
            <a:r>
              <a:rPr lang="pt-BR" dirty="0" smtClean="0"/>
              <a:t>diversos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Outros problemas</a:t>
            </a:r>
            <a:r>
              <a:rPr lang="pt-BR" sz="2400" dirty="0" smtClean="0"/>
              <a:t>:</a:t>
            </a:r>
          </a:p>
          <a:p>
            <a:endParaRPr lang="pt-BR" sz="2400" dirty="0" smtClean="0"/>
          </a:p>
          <a:p>
            <a:r>
              <a:rPr lang="pt-BR" sz="2400" dirty="0" smtClean="0"/>
              <a:t>Alimentação inadequada</a:t>
            </a:r>
          </a:p>
          <a:p>
            <a:r>
              <a:rPr lang="pt-BR" sz="2400" dirty="0" smtClean="0"/>
              <a:t>Saúde geral precária</a:t>
            </a:r>
          </a:p>
          <a:p>
            <a:r>
              <a:rPr lang="pt-BR" sz="2400" dirty="0" smtClean="0"/>
              <a:t>Condições de moradia precárias</a:t>
            </a:r>
          </a:p>
          <a:p>
            <a:r>
              <a:rPr lang="pt-BR" sz="2400" dirty="0" smtClean="0"/>
              <a:t>Falta de serviços sociais públicos</a:t>
            </a:r>
          </a:p>
          <a:p>
            <a:r>
              <a:rPr lang="pt-BR" sz="2400" dirty="0" smtClean="0"/>
              <a:t>Longas horas de viagem</a:t>
            </a:r>
          </a:p>
          <a:p>
            <a:r>
              <a:rPr lang="pt-BR" sz="2400" dirty="0" smtClean="0"/>
              <a:t>Meios de transporte ineficientes</a:t>
            </a: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903081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Períodos de descanso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Intervalos curtos durante as horas de trabalho</a:t>
            </a:r>
          </a:p>
          <a:p>
            <a:r>
              <a:rPr lang="pt-BR" sz="2400" dirty="0" smtClean="0"/>
              <a:t>Intervalos longos para as refeições</a:t>
            </a:r>
          </a:p>
          <a:p>
            <a:r>
              <a:rPr lang="pt-BR" sz="2400" dirty="0" smtClean="0"/>
              <a:t>Descanso diurno e noturno</a:t>
            </a:r>
          </a:p>
          <a:p>
            <a:r>
              <a:rPr lang="pt-BR" sz="2400" dirty="0" smtClean="0"/>
              <a:t>Descanso semanal – 24 horas consecutivas em qualquer período de sete dias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6721907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APLICADO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Restaurante - 3000 </a:t>
            </a:r>
            <a:r>
              <a:rPr lang="pt-BR" sz="2400" dirty="0"/>
              <a:t>refeições por dia, sendo 2.300 no almoço e 900 no jantar, com um total de 57 colaboradores. </a:t>
            </a:r>
            <a:endParaRPr lang="pt-BR" sz="2400" dirty="0" smtClean="0"/>
          </a:p>
          <a:p>
            <a:r>
              <a:rPr lang="pt-BR" sz="2400" dirty="0" smtClean="0"/>
              <a:t>Os </a:t>
            </a:r>
            <a:r>
              <a:rPr lang="pt-BR" sz="2400" dirty="0"/>
              <a:t>postos de trabalho analisados foram os de cozimento de feijão e arroz e pré-preparo da salada 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E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Adequação antropométrica</a:t>
            </a:r>
          </a:p>
          <a:p>
            <a:r>
              <a:rPr lang="pt-BR" sz="2400" dirty="0" smtClean="0"/>
              <a:t>Atropelo da proximidade das horas críticas</a:t>
            </a:r>
          </a:p>
          <a:p>
            <a:r>
              <a:rPr lang="pt-BR" sz="2400" dirty="0"/>
              <a:t>“Colocar a bancada na altura média consegue a façanha de ser desconfortável para toda a população de </a:t>
            </a:r>
            <a:r>
              <a:rPr lang="pt-BR" sz="2400" dirty="0" smtClean="0"/>
              <a:t>trabalhadores”.</a:t>
            </a:r>
          </a:p>
          <a:p>
            <a:r>
              <a:rPr lang="pt-BR" sz="2400" dirty="0" smtClean="0"/>
              <a:t>Customização</a:t>
            </a:r>
            <a:endParaRPr lang="pt-BR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E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equipamentos </a:t>
            </a:r>
            <a:r>
              <a:rPr lang="pt-BR" sz="2400" b="1" dirty="0"/>
              <a:t>“</a:t>
            </a:r>
            <a:r>
              <a:rPr lang="pt-BR" sz="2400" b="1" dirty="0" smtClean="0"/>
              <a:t>vilões”</a:t>
            </a:r>
          </a:p>
          <a:p>
            <a:r>
              <a:rPr lang="pt-BR" sz="2400" dirty="0" smtClean="0"/>
              <a:t>indutores </a:t>
            </a:r>
            <a:r>
              <a:rPr lang="pt-BR" sz="2400" dirty="0"/>
              <a:t>de manuseio de </a:t>
            </a:r>
            <a:r>
              <a:rPr lang="pt-BR" sz="2400" dirty="0" smtClean="0"/>
              <a:t>cargas:</a:t>
            </a:r>
          </a:p>
          <a:p>
            <a:r>
              <a:rPr lang="pt-BR" sz="2400" dirty="0" smtClean="0"/>
              <a:t>Fogões </a:t>
            </a:r>
            <a:r>
              <a:rPr lang="pt-BR" sz="2400" dirty="0"/>
              <a:t>e </a:t>
            </a:r>
            <a:r>
              <a:rPr lang="pt-BR" sz="2400" dirty="0" smtClean="0"/>
              <a:t>fornos </a:t>
            </a:r>
            <a:r>
              <a:rPr lang="pt-BR" sz="2400" dirty="0"/>
              <a:t>provocam posturas desequilibradas ou requerem malabarismos para deslocar objetos quentes.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5338" y="1402080"/>
            <a:ext cx="8915400" cy="478971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t-BR" sz="2400" dirty="0" smtClean="0"/>
              <a:t>oferecer conforto ao trabalhador</a:t>
            </a:r>
          </a:p>
          <a:p>
            <a:pPr>
              <a:buFontTx/>
              <a:buChar char="-"/>
            </a:pPr>
            <a:r>
              <a:rPr lang="pt-BR" sz="2400" dirty="0" smtClean="0"/>
              <a:t>prevenir a ocorrência de acidentes de trabalho</a:t>
            </a:r>
          </a:p>
          <a:p>
            <a:pPr>
              <a:buFontTx/>
              <a:buChar char="-"/>
            </a:pPr>
            <a:r>
              <a:rPr lang="pt-BR" sz="2400" dirty="0" smtClean="0"/>
              <a:t>prevenir patologias específicas para determinado tipo de tarefa laboral. </a:t>
            </a:r>
            <a:endParaRPr lang="pt-BR" sz="2400" dirty="0" smtClean="0"/>
          </a:p>
          <a:p>
            <a:pPr>
              <a:buFontTx/>
              <a:buChar char="-"/>
            </a:pPr>
            <a:endParaRPr lang="pt-BR" sz="2400" dirty="0" smtClean="0"/>
          </a:p>
          <a:p>
            <a:r>
              <a:rPr lang="pt-BR" sz="2400" dirty="0" smtClean="0"/>
              <a:t>Aplicação</a:t>
            </a:r>
          </a:p>
          <a:p>
            <a:pPr>
              <a:buNone/>
            </a:pPr>
            <a:r>
              <a:rPr lang="pt-BR" sz="2400" dirty="0" smtClean="0"/>
              <a:t>1) – Elaboração do Programa de Ergonomia</a:t>
            </a:r>
          </a:p>
          <a:p>
            <a:pPr>
              <a:buNone/>
            </a:pPr>
            <a:r>
              <a:rPr lang="pt-BR" sz="2400" dirty="0" smtClean="0"/>
              <a:t>2) – Conscientização dos Funcionários,</a:t>
            </a:r>
          </a:p>
          <a:p>
            <a:pPr>
              <a:buNone/>
            </a:pPr>
            <a:r>
              <a:rPr lang="pt-BR" sz="2400" dirty="0" smtClean="0"/>
              <a:t>3) – Aperfeiçoamento do Programa de </a:t>
            </a:r>
            <a:r>
              <a:rPr lang="pt-BR" sz="2400" dirty="0" smtClean="0"/>
              <a:t>Ergonomia</a:t>
            </a:r>
            <a:endParaRPr lang="pt-BR" sz="2400" dirty="0" smtClean="0"/>
          </a:p>
          <a:p>
            <a:endParaRPr lang="pt-BR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E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 </a:t>
            </a:r>
            <a:r>
              <a:rPr lang="pt-BR" sz="2400" dirty="0" smtClean="0"/>
              <a:t>processo </a:t>
            </a:r>
            <a:r>
              <a:rPr lang="pt-BR" sz="2400" dirty="0"/>
              <a:t>de higiene e </a:t>
            </a:r>
            <a:r>
              <a:rPr lang="pt-BR" sz="2400" dirty="0" smtClean="0"/>
              <a:t>limpeza</a:t>
            </a:r>
          </a:p>
          <a:p>
            <a:r>
              <a:rPr lang="pt-BR" sz="2400" dirty="0" smtClean="0"/>
              <a:t>Desenvolver equipamentos de </a:t>
            </a:r>
            <a:r>
              <a:rPr lang="pt-BR" sz="2400" dirty="0"/>
              <a:t>agilização desta atividade. </a:t>
            </a:r>
            <a:endParaRPr lang="pt-BR" sz="2400" dirty="0" smtClean="0"/>
          </a:p>
          <a:p>
            <a:r>
              <a:rPr lang="pt-BR" sz="2400" dirty="0" smtClean="0"/>
              <a:t>deve </a:t>
            </a:r>
            <a:r>
              <a:rPr lang="pt-BR" sz="2400" dirty="0"/>
              <a:t>permear a cozinha como um todo, desde o projeto da mesma, na escolha dos equipamentos cujos cantos vivos ou inacessíveis tornam penosa a tarefa principal que é a </a:t>
            </a:r>
            <a:r>
              <a:rPr lang="pt-BR" sz="2400" dirty="0" smtClean="0"/>
              <a:t>higiene.</a:t>
            </a:r>
          </a:p>
          <a:p>
            <a:r>
              <a:rPr lang="pt-BR" sz="2400" dirty="0" smtClean="0"/>
              <a:t> </a:t>
            </a:r>
            <a:r>
              <a:rPr lang="pt-BR" sz="2400" dirty="0"/>
              <a:t>“Se as boas práticas se orientam para higiene e limpeza, o que autoriza os fabricantes em ignorá-las?”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E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a </a:t>
            </a:r>
            <a:r>
              <a:rPr lang="pt-BR" sz="2400" dirty="0"/>
              <a:t>ser desenvolvido </a:t>
            </a:r>
            <a:r>
              <a:rPr lang="pt-BR" sz="2400" dirty="0" smtClean="0"/>
              <a:t>-  equipamentos </a:t>
            </a:r>
            <a:r>
              <a:rPr lang="pt-BR" sz="2400" dirty="0"/>
              <a:t>que facilitem o transporte de cargas ou levantamento de </a:t>
            </a:r>
            <a:r>
              <a:rPr lang="pt-BR" sz="2400" dirty="0" smtClean="0"/>
              <a:t>pesos.</a:t>
            </a:r>
          </a:p>
          <a:p>
            <a:r>
              <a:rPr lang="pt-BR" sz="2400" dirty="0" smtClean="0"/>
              <a:t>Sobre </a:t>
            </a:r>
            <a:r>
              <a:rPr lang="pt-BR" sz="2400" dirty="0"/>
              <a:t>este assunto, o professor diz: “Desconheço equipamentos de auxílio ao manuseio de cargas em cozinha, exceto os ganchos de carcaças em alguns açougues e em pouquíssimas cozinhas. Se aparecer alguém interessado nisso, gostaria bastante de desenvolver protótipos de equipamentos e de instalações ergonômicas nesta perspectiva.”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DESCONFORTO TÉRMICO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32857" y="1371600"/>
            <a:ext cx="9871755" cy="4539622"/>
          </a:xfrm>
        </p:spPr>
        <p:txBody>
          <a:bodyPr>
            <a:noAutofit/>
          </a:bodyPr>
          <a:lstStyle/>
          <a:p>
            <a:r>
              <a:rPr lang="pt-BR" sz="2400" dirty="0" smtClean="0"/>
              <a:t>talvez </a:t>
            </a:r>
            <a:r>
              <a:rPr lang="pt-BR" sz="2400" dirty="0"/>
              <a:t>seja das mais difíceis de </a:t>
            </a:r>
            <a:r>
              <a:rPr lang="pt-BR" sz="2400" dirty="0" smtClean="0"/>
              <a:t>resolver - decorrentes </a:t>
            </a:r>
            <a:r>
              <a:rPr lang="pt-BR" sz="2400" dirty="0"/>
              <a:t>da </a:t>
            </a:r>
            <a:r>
              <a:rPr lang="pt-BR" sz="2400" dirty="0" smtClean="0"/>
              <a:t>conservação (microbiológica / organoléptica)</a:t>
            </a:r>
          </a:p>
          <a:p>
            <a:r>
              <a:rPr lang="pt-BR" sz="2400" dirty="0"/>
              <a:t>“A saída é mais uma vez a organização do </a:t>
            </a:r>
            <a:r>
              <a:rPr lang="pt-BR" sz="2400" dirty="0" smtClean="0"/>
              <a:t>trabalho</a:t>
            </a:r>
          </a:p>
          <a:p>
            <a:r>
              <a:rPr lang="pt-BR" sz="2400" dirty="0" smtClean="0"/>
              <a:t>expor uma pessoa a </a:t>
            </a:r>
            <a:r>
              <a:rPr lang="pt-BR" sz="2400" dirty="0"/>
              <a:t>um gradiente térmico de 30, 40 </a:t>
            </a:r>
            <a:r>
              <a:rPr lang="pt-BR" sz="2400" dirty="0" smtClean="0"/>
              <a:t>graus e -4 graus</a:t>
            </a:r>
          </a:p>
          <a:p>
            <a:r>
              <a:rPr lang="pt-BR" sz="2400" dirty="0" smtClean="0"/>
              <a:t>forma abrupta</a:t>
            </a:r>
          </a:p>
          <a:p>
            <a:r>
              <a:rPr lang="pt-BR" sz="2400" dirty="0" smtClean="0"/>
              <a:t>Processo gradual – aclimatação</a:t>
            </a:r>
          </a:p>
          <a:p>
            <a:r>
              <a:rPr lang="pt-BR" sz="2400" dirty="0" smtClean="0"/>
              <a:t>Premido (ou “espremido?) </a:t>
            </a:r>
            <a:r>
              <a:rPr lang="pt-BR" sz="2400" dirty="0"/>
              <a:t>pelo </a:t>
            </a:r>
            <a:r>
              <a:rPr lang="pt-BR" sz="2400" dirty="0" smtClean="0"/>
              <a:t>tempo</a:t>
            </a:r>
          </a:p>
          <a:p>
            <a:r>
              <a:rPr lang="pt-BR" sz="2400" dirty="0" smtClean="0"/>
              <a:t>trabalha </a:t>
            </a:r>
            <a:r>
              <a:rPr lang="pt-BR" sz="2400" dirty="0"/>
              <a:t>‘para ontem’ </a:t>
            </a:r>
          </a:p>
          <a:p>
            <a:r>
              <a:rPr lang="pt-BR" sz="2400" dirty="0" smtClean="0"/>
              <a:t>Pressa – “pode </a:t>
            </a:r>
            <a:r>
              <a:rPr lang="pt-BR" sz="2400" dirty="0"/>
              <a:t>não sofrer de hipotermia, mas intensificará muito o seu stress pelo atraso no qual já se encontra” reflete o professor.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ALTERNATIVAS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Pausas </a:t>
            </a:r>
            <a:r>
              <a:rPr lang="pt-BR" sz="2400" dirty="0"/>
              <a:t>durante as </a:t>
            </a:r>
            <a:r>
              <a:rPr lang="pt-BR" sz="2400" dirty="0" smtClean="0"/>
              <a:t>jornadas</a:t>
            </a:r>
          </a:p>
          <a:p>
            <a:r>
              <a:rPr lang="pt-BR" sz="2400" dirty="0" smtClean="0"/>
              <a:t>Rodízios </a:t>
            </a:r>
            <a:endParaRPr lang="pt-BR" sz="2400" dirty="0"/>
          </a:p>
          <a:p>
            <a:r>
              <a:rPr lang="pt-BR" sz="2400" dirty="0" smtClean="0"/>
              <a:t>Formação </a:t>
            </a:r>
            <a:r>
              <a:rPr lang="pt-BR" sz="2400" dirty="0"/>
              <a:t>de “Grupos de reflexão sobre o Trabalho” com funcionários de cozinha e seus </a:t>
            </a:r>
            <a:r>
              <a:rPr lang="pt-BR" sz="2400" dirty="0" smtClean="0"/>
              <a:t>chefes</a:t>
            </a:r>
            <a:endParaRPr lang="pt-BR" sz="2400" dirty="0"/>
          </a:p>
          <a:p>
            <a:r>
              <a:rPr lang="pt-BR" sz="2400" dirty="0" smtClean="0"/>
              <a:t>A </a:t>
            </a:r>
            <a:r>
              <a:rPr lang="pt-BR" sz="2400" dirty="0"/>
              <a:t>redução das cargas de trabalho relativas a movimentos repetitivos, esforços e posturas, aliado a medidas que tornem o trabalho menos estressante e mais agradável para os trabalhadores irá trazer uma redução significativa neste processo de adoecimento.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PREVENÇÃO DE LESÕES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58983" y="1737360"/>
            <a:ext cx="9845629" cy="4173862"/>
          </a:xfrm>
        </p:spPr>
        <p:txBody>
          <a:bodyPr>
            <a:noAutofit/>
          </a:bodyPr>
          <a:lstStyle/>
          <a:p>
            <a:r>
              <a:rPr lang="pt-BR" sz="2400" dirty="0" smtClean="0"/>
              <a:t>controles </a:t>
            </a:r>
            <a:r>
              <a:rPr lang="pt-BR" sz="2400" dirty="0"/>
              <a:t>técnicos para identificar os riscos </a:t>
            </a:r>
            <a:r>
              <a:rPr lang="pt-BR" sz="2400" dirty="0" smtClean="0"/>
              <a:t>ergonômicos:</a:t>
            </a:r>
            <a:endParaRPr lang="pt-BR" sz="2400" dirty="0"/>
          </a:p>
          <a:p>
            <a:r>
              <a:rPr lang="pt-BR" sz="2400" dirty="0" smtClean="0"/>
              <a:t>Tempo </a:t>
            </a:r>
            <a:r>
              <a:rPr lang="pt-BR" sz="2400" dirty="0"/>
              <a:t>de exposição: introdução de pausas para descanso, redução da jornada de trabalho ou do tempo de trabalho na atividade geradora de DORT/LER</a:t>
            </a:r>
          </a:p>
          <a:p>
            <a:r>
              <a:rPr lang="pt-BR" sz="2400" dirty="0"/>
              <a:t>Alterações no processo e organização do trabalho: modificações visando a diminuição da sobrecarga muscular gerada por gestos e esforços repetitivos, mecanizando ou automatizando o processo, reduzindo o ritmo de trabalho e as exigências de tempo, diversificando as tarefas.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PREVENÇÃO DE LESÕES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Adequação </a:t>
            </a:r>
            <a:r>
              <a:rPr lang="pt-BR" sz="2400" dirty="0"/>
              <a:t>de máquinas, mobiliários, dispositivos, equipamentos e ferramentas de trabalho às características fisiológicas do trabalhador, de modo a reduzir a intensidade dos esforços aplicados e corrigir posturas desfavoráveis na realização de gestos e esforços repetitivos.</a:t>
            </a:r>
          </a:p>
          <a:p>
            <a:r>
              <a:rPr lang="pt-BR" sz="2400" dirty="0"/>
              <a:t>Treinamentos e exercícios posturais ergonômicos.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de Risco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528353"/>
            <a:ext cx="8915400" cy="4950823"/>
          </a:xfrm>
        </p:spPr>
        <p:txBody>
          <a:bodyPr>
            <a:noAutofit/>
          </a:bodyPr>
          <a:lstStyle/>
          <a:p>
            <a:r>
              <a:rPr lang="pt-BR" sz="2400" dirty="0" smtClean="0"/>
              <a:t>Trabalho automatizado onde o trabalhador não tem controle sobre suas atividades (caixa, digitador, entre outros);</a:t>
            </a:r>
          </a:p>
          <a:p>
            <a:r>
              <a:rPr lang="pt-BR" sz="2400" dirty="0" smtClean="0"/>
              <a:t>Obrigatoriedade de manter o ritmo acelerado de trabalho para garantir a produção;</a:t>
            </a:r>
          </a:p>
          <a:p>
            <a:r>
              <a:rPr lang="pt-BR" sz="2400" dirty="0" smtClean="0"/>
              <a:t>Trabalho fragmentado</a:t>
            </a:r>
          </a:p>
          <a:p>
            <a:r>
              <a:rPr lang="pt-BR" sz="2400" dirty="0" smtClean="0"/>
              <a:t>Trabalho rigidamente hierarquizado, sob </a:t>
            </a:r>
            <a:r>
              <a:rPr lang="pt-BR" sz="2400" dirty="0" smtClean="0"/>
              <a:t>pressão</a:t>
            </a:r>
            <a:endParaRPr lang="pt-BR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de Risco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528353"/>
            <a:ext cx="8915400" cy="4950823"/>
          </a:xfrm>
        </p:spPr>
        <p:txBody>
          <a:bodyPr>
            <a:noAutofit/>
          </a:bodyPr>
          <a:lstStyle/>
          <a:p>
            <a:r>
              <a:rPr lang="pt-BR" sz="2400" dirty="0" smtClean="0"/>
              <a:t>Número </a:t>
            </a:r>
            <a:r>
              <a:rPr lang="pt-BR" sz="2400" dirty="0" smtClean="0"/>
              <a:t>inadequado de funcionários;</a:t>
            </a:r>
          </a:p>
          <a:p>
            <a:r>
              <a:rPr lang="pt-BR" sz="2400" dirty="0" smtClean="0"/>
              <a:t>Jornadas prolongadas de trabalho, com frequente realização de horas extras;</a:t>
            </a:r>
          </a:p>
          <a:p>
            <a:r>
              <a:rPr lang="pt-BR" sz="2400" dirty="0" smtClean="0"/>
              <a:t>Ausência de pausas durante a jornada de trabalho;</a:t>
            </a:r>
          </a:p>
          <a:p>
            <a:r>
              <a:rPr lang="pt-BR" sz="2400" dirty="0" smtClean="0"/>
              <a:t>Trabalho realizado em ambientes frios, muito quentes, ruidosos e mal ventilados;</a:t>
            </a:r>
          </a:p>
          <a:p>
            <a:r>
              <a:rPr lang="pt-BR" sz="2400" dirty="0" smtClean="0"/>
              <a:t>Mobiliário inadequado</a:t>
            </a:r>
            <a:endParaRPr lang="pt-B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AET – AVALIAÇÃO ERGONÔMICA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AVALIAÇÃO ERGONÔMICA DOS POSTOS E MÉTODOS DE TRABALHO É UM DOS DOCUMENTOS OBRIGATÓRIOS QUE PODEM SER EXIGIDOS PELOS AUDITORES FISCAIS DO TRABALHO.</a:t>
            </a:r>
          </a:p>
          <a:p>
            <a:endParaRPr lang="pt-BR" dirty="0"/>
          </a:p>
        </p:txBody>
      </p:sp>
      <p:pic>
        <p:nvPicPr>
          <p:cNvPr id="4" name="Picture 2" descr="Resultado de imagem para ANÁLISE ERGONÔM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3616" y="2829534"/>
            <a:ext cx="3839630" cy="40284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OCORRE A AET?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319349"/>
            <a:ext cx="8915400" cy="5264331"/>
          </a:xfrm>
        </p:spPr>
        <p:txBody>
          <a:bodyPr>
            <a:noAutofit/>
          </a:bodyPr>
          <a:lstStyle/>
          <a:p>
            <a:r>
              <a:rPr lang="pt-BR" sz="2400" dirty="0" smtClean="0"/>
              <a:t>Análise da demanda e do contexto;</a:t>
            </a:r>
          </a:p>
          <a:p>
            <a:r>
              <a:rPr lang="pt-BR" sz="2400" dirty="0" smtClean="0"/>
              <a:t>Análise global da empresa no seu contexto das condições técnicas, econômicas e sociais;</a:t>
            </a:r>
          </a:p>
          <a:p>
            <a:r>
              <a:rPr lang="pt-BR" sz="2400" dirty="0" smtClean="0"/>
              <a:t>Análise da população de trabalho;</a:t>
            </a:r>
          </a:p>
          <a:p>
            <a:r>
              <a:rPr lang="pt-BR" sz="2400" b="1" dirty="0" smtClean="0"/>
              <a:t>Definição das tarefas prescritas, das tarefas reais e das atividades</a:t>
            </a:r>
            <a:r>
              <a:rPr lang="pt-BR" sz="2400" dirty="0" smtClean="0"/>
              <a:t>;</a:t>
            </a:r>
          </a:p>
          <a:p>
            <a:r>
              <a:rPr lang="pt-BR" sz="2400" dirty="0" smtClean="0"/>
              <a:t>Análise das </a:t>
            </a:r>
            <a:r>
              <a:rPr lang="pt-BR" sz="2400" dirty="0" smtClean="0"/>
              <a:t>atividades - </a:t>
            </a:r>
            <a:r>
              <a:rPr lang="pt-BR" sz="2400" dirty="0" smtClean="0"/>
              <a:t>elemento central do estudo;</a:t>
            </a:r>
          </a:p>
          <a:p>
            <a:r>
              <a:rPr lang="pt-BR" sz="2400" dirty="0" smtClean="0"/>
              <a:t>Diagnóstico;</a:t>
            </a:r>
          </a:p>
          <a:p>
            <a:r>
              <a:rPr lang="pt-BR" sz="2400" dirty="0" smtClean="0"/>
              <a:t>Recomendações;</a:t>
            </a:r>
          </a:p>
          <a:p>
            <a:r>
              <a:rPr lang="pt-BR" sz="2400" dirty="0" smtClean="0"/>
              <a:t>Simulação </a:t>
            </a:r>
            <a:r>
              <a:rPr lang="pt-BR" sz="2400" dirty="0" smtClean="0"/>
              <a:t>do trabalho com as modificações propostas</a:t>
            </a:r>
          </a:p>
          <a:p>
            <a:r>
              <a:rPr lang="pt-BR" sz="2400" dirty="0" smtClean="0"/>
              <a:t>Avaliação do trabalho na nova situação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Divide-se em três </a:t>
            </a:r>
            <a:r>
              <a:rPr lang="pt-BR" sz="2400" dirty="0" smtClean="0"/>
              <a:t>campos:</a:t>
            </a:r>
          </a:p>
          <a:p>
            <a:r>
              <a:rPr lang="pt-BR" sz="2400" dirty="0" smtClean="0"/>
              <a:t>físico </a:t>
            </a:r>
            <a:r>
              <a:rPr lang="pt-BR" sz="2400" dirty="0"/>
              <a:t>(biomecânica da </a:t>
            </a:r>
            <a:r>
              <a:rPr lang="pt-BR" sz="2400" dirty="0" smtClean="0"/>
              <a:t>tarefa)</a:t>
            </a:r>
          </a:p>
          <a:p>
            <a:r>
              <a:rPr lang="pt-BR" sz="2400" dirty="0" smtClean="0"/>
              <a:t>cognitivo </a:t>
            </a:r>
            <a:r>
              <a:rPr lang="pt-BR" sz="2400" dirty="0"/>
              <a:t>(aspectos </a:t>
            </a:r>
            <a:r>
              <a:rPr lang="pt-BR" sz="2400" dirty="0" smtClean="0"/>
              <a:t>psicológicos)</a:t>
            </a:r>
          </a:p>
          <a:p>
            <a:r>
              <a:rPr lang="pt-BR" sz="2400" dirty="0"/>
              <a:t>a</a:t>
            </a:r>
            <a:r>
              <a:rPr lang="pt-BR" sz="2400" dirty="0" smtClean="0"/>
              <a:t>mbiental </a:t>
            </a:r>
            <a:r>
              <a:rPr lang="pt-BR" sz="2400" dirty="0"/>
              <a:t>(área organizacional; meio ambiente do trabalho).</a:t>
            </a:r>
          </a:p>
        </p:txBody>
      </p:sp>
      <p:pic>
        <p:nvPicPr>
          <p:cNvPr id="51202" name="Picture 2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2224" y="3933056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</TotalTime>
  <Words>2153</Words>
  <Application>Microsoft Office PowerPoint</Application>
  <PresentationFormat>Personalizar</PresentationFormat>
  <Paragraphs>264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6" baseType="lpstr">
      <vt:lpstr>Cacho</vt:lpstr>
      <vt:lpstr>Ergonomia</vt:lpstr>
      <vt:lpstr>Ergonomia</vt:lpstr>
      <vt:lpstr>Slide 3</vt:lpstr>
      <vt:lpstr>Objetivos</vt:lpstr>
      <vt:lpstr>Fatores de Risco</vt:lpstr>
      <vt:lpstr>Fatores de Risco</vt:lpstr>
      <vt:lpstr>AET – AVALIAÇÃO ERGONÔMICA DO TRABALHO</vt:lpstr>
      <vt:lpstr>COMO OCORRE A AET?</vt:lpstr>
      <vt:lpstr>ERGONOMIA</vt:lpstr>
      <vt:lpstr>ERGONOMIA FÍSICA</vt:lpstr>
      <vt:lpstr>ERGONOMIA COGNITIVA</vt:lpstr>
      <vt:lpstr>ERGONOMIA ORGANIZACIONAL</vt:lpstr>
      <vt:lpstr>Manejo Manual de Cargas</vt:lpstr>
      <vt:lpstr>Manejo Manual de Cargas</vt:lpstr>
      <vt:lpstr>Manejo Manual de Cargas</vt:lpstr>
      <vt:lpstr>Manejo Manual de Cargas</vt:lpstr>
      <vt:lpstr>NIOSH</vt:lpstr>
      <vt:lpstr>Mobiliário de Postos de trabalho</vt:lpstr>
      <vt:lpstr>Posição de trabalho</vt:lpstr>
      <vt:lpstr>Posição de trabalho</vt:lpstr>
      <vt:lpstr>Posição de trabalho</vt:lpstr>
      <vt:lpstr>Posição de trabalho</vt:lpstr>
      <vt:lpstr>Posição de trabalho</vt:lpstr>
      <vt:lpstr>Condições Ambientais de Trabalho</vt:lpstr>
      <vt:lpstr>Slide 25</vt:lpstr>
      <vt:lpstr>Organização do Trabalho</vt:lpstr>
      <vt:lpstr>Organização do Trabalho</vt:lpstr>
      <vt:lpstr>Organização do Trabalho</vt:lpstr>
      <vt:lpstr>Organização do Trabalho Ideal</vt:lpstr>
      <vt:lpstr>Oportunidades de melhoria no setor – PLANEJAMENTO PARTICIPATIVO</vt:lpstr>
      <vt:lpstr>Atividades com Sobrecarga Muscular Estática ou Dinâmica</vt:lpstr>
      <vt:lpstr>Atividades com Sobrecarga Muscular Estática ou Dinâmica</vt:lpstr>
      <vt:lpstr>Horas de Trabalho Excesssivas</vt:lpstr>
      <vt:lpstr>Consequências</vt:lpstr>
      <vt:lpstr>Efeitos negativos diversos</vt:lpstr>
      <vt:lpstr>Períodos de descanso</vt:lpstr>
      <vt:lpstr>ESTUDO APLICADO</vt:lpstr>
      <vt:lpstr>PROJETOS E EQUIPAMENTOS</vt:lpstr>
      <vt:lpstr>PROJETOS E EQUIPAMENTOS</vt:lpstr>
      <vt:lpstr>PROJETOS E EQUIPAMENTOS</vt:lpstr>
      <vt:lpstr>PROJETOS E EQUIPAMENTOS</vt:lpstr>
      <vt:lpstr>DESCONFORTO TÉRMICO</vt:lpstr>
      <vt:lpstr>ALTERNATIVAS</vt:lpstr>
      <vt:lpstr>PREVENÇÃO DE LESÕES</vt:lpstr>
      <vt:lpstr>PREVENÇÃO DE LESÕES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Ergonomia</dc:title>
  <dc:creator>professor</dc:creator>
  <cp:lastModifiedBy>Home</cp:lastModifiedBy>
  <cp:revision>14</cp:revision>
  <dcterms:created xsi:type="dcterms:W3CDTF">2017-05-10T16:38:49Z</dcterms:created>
  <dcterms:modified xsi:type="dcterms:W3CDTF">2017-05-10T22:05:16Z</dcterms:modified>
</cp:coreProperties>
</file>