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78" r:id="rId4"/>
    <p:sldId id="279" r:id="rId5"/>
    <p:sldId id="280" r:id="rId6"/>
    <p:sldId id="281" r:id="rId7"/>
    <p:sldId id="282" r:id="rId8"/>
    <p:sldId id="259" r:id="rId9"/>
    <p:sldId id="276" r:id="rId10"/>
    <p:sldId id="260" r:id="rId11"/>
    <p:sldId id="261" r:id="rId12"/>
    <p:sldId id="262" r:id="rId13"/>
    <p:sldId id="270" r:id="rId14"/>
    <p:sldId id="264" r:id="rId15"/>
    <p:sldId id="267" r:id="rId16"/>
    <p:sldId id="268" r:id="rId17"/>
    <p:sldId id="269" r:id="rId18"/>
    <p:sldId id="265" r:id="rId19"/>
    <p:sldId id="266" r:id="rId20"/>
    <p:sldId id="271" r:id="rId21"/>
    <p:sldId id="272" r:id="rId22"/>
    <p:sldId id="273" r:id="rId23"/>
    <p:sldId id="274" r:id="rId24"/>
    <p:sldId id="275" r:id="rId25"/>
    <p:sldId id="277" r:id="rId2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6" d="100"/>
          <a:sy n="26" d="100"/>
        </p:scale>
        <p:origin x="-3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93C6-713A-4724-BE2E-E99448CB51C6}" type="datetimeFigureOut">
              <a:rPr lang="pt-BR" smtClean="0"/>
              <a:pPr/>
              <a:t>03/05/2017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033C-7DEA-4F2E-95C0-2C2F945A29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93C6-713A-4724-BE2E-E99448CB51C6}" type="datetimeFigureOut">
              <a:rPr lang="pt-BR" smtClean="0"/>
              <a:pPr/>
              <a:t>03/05/2017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033C-7DEA-4F2E-95C0-2C2F945A29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93C6-713A-4724-BE2E-E99448CB51C6}" type="datetimeFigureOut">
              <a:rPr lang="pt-BR" smtClean="0"/>
              <a:pPr/>
              <a:t>03/05/2017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033C-7DEA-4F2E-95C0-2C2F945A29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93C6-713A-4724-BE2E-E99448CB51C6}" type="datetimeFigureOut">
              <a:rPr lang="pt-BR" smtClean="0"/>
              <a:pPr/>
              <a:t>03/05/2017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033C-7DEA-4F2E-95C0-2C2F945A29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93C6-713A-4724-BE2E-E99448CB51C6}" type="datetimeFigureOut">
              <a:rPr lang="pt-BR" smtClean="0"/>
              <a:pPr/>
              <a:t>03/05/2017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033C-7DEA-4F2E-95C0-2C2F945A29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93C6-713A-4724-BE2E-E99448CB51C6}" type="datetimeFigureOut">
              <a:rPr lang="pt-BR" smtClean="0"/>
              <a:pPr/>
              <a:t>03/05/2017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033C-7DEA-4F2E-95C0-2C2F945A29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93C6-713A-4724-BE2E-E99448CB51C6}" type="datetimeFigureOut">
              <a:rPr lang="pt-BR" smtClean="0"/>
              <a:pPr/>
              <a:t>03/05/2017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033C-7DEA-4F2E-95C0-2C2F945A29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93C6-713A-4724-BE2E-E99448CB51C6}" type="datetimeFigureOut">
              <a:rPr lang="pt-BR" smtClean="0"/>
              <a:pPr/>
              <a:t>03/05/2017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033C-7DEA-4F2E-95C0-2C2F945A29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93C6-713A-4724-BE2E-E99448CB51C6}" type="datetimeFigureOut">
              <a:rPr lang="pt-BR" smtClean="0"/>
              <a:pPr/>
              <a:t>03/05/2017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033C-7DEA-4F2E-95C0-2C2F945A29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93C6-713A-4724-BE2E-E99448CB51C6}" type="datetimeFigureOut">
              <a:rPr lang="pt-BR" smtClean="0"/>
              <a:pPr/>
              <a:t>03/05/2017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033C-7DEA-4F2E-95C0-2C2F945A29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93C6-713A-4724-BE2E-E99448CB51C6}" type="datetimeFigureOut">
              <a:rPr lang="pt-BR" smtClean="0"/>
              <a:pPr/>
              <a:t>03/05/2017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2CD033C-7DEA-4F2E-95C0-2C2F945A29C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43193C6-713A-4724-BE2E-E99448CB51C6}" type="datetimeFigureOut">
              <a:rPr lang="pt-BR" smtClean="0"/>
              <a:pPr/>
              <a:t>03/05/2017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CD033C-7DEA-4F2E-95C0-2C2F945A29CC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ERGONOMIA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PROPOSTAS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prevenção </a:t>
            </a:r>
            <a:r>
              <a:rPr lang="pt-BR" dirty="0"/>
              <a:t>dos acidentes </a:t>
            </a:r>
            <a:r>
              <a:rPr lang="pt-BR" dirty="0" smtClean="0"/>
              <a:t>laborais</a:t>
            </a:r>
          </a:p>
          <a:p>
            <a:r>
              <a:rPr lang="pt-BR" dirty="0" smtClean="0"/>
              <a:t>criação </a:t>
            </a:r>
            <a:r>
              <a:rPr lang="pt-BR" dirty="0"/>
              <a:t>de locais adequados e de apoios ao </a:t>
            </a:r>
            <a:r>
              <a:rPr lang="pt-BR" dirty="0" smtClean="0"/>
              <a:t>trabalho</a:t>
            </a:r>
          </a:p>
          <a:p>
            <a:r>
              <a:rPr lang="pt-BR" dirty="0" smtClean="0"/>
              <a:t>criação </a:t>
            </a:r>
            <a:r>
              <a:rPr lang="pt-BR" dirty="0"/>
              <a:t>de métodos </a:t>
            </a:r>
            <a:r>
              <a:rPr lang="pt-BR" dirty="0" smtClean="0"/>
              <a:t>laborais</a:t>
            </a:r>
          </a:p>
          <a:p>
            <a:r>
              <a:rPr lang="pt-BR" dirty="0" smtClean="0"/>
              <a:t>determinação </a:t>
            </a:r>
            <a:r>
              <a:rPr lang="pt-BR" dirty="0"/>
              <a:t>de </a:t>
            </a:r>
            <a:r>
              <a:rPr lang="pt-BR" dirty="0" smtClean="0"/>
              <a:t>horário</a:t>
            </a:r>
          </a:p>
          <a:p>
            <a:r>
              <a:rPr lang="pt-BR" dirty="0" smtClean="0"/>
              <a:t>ritmo </a:t>
            </a:r>
            <a:r>
              <a:rPr lang="pt-BR" dirty="0"/>
              <a:t>de </a:t>
            </a:r>
            <a:r>
              <a:rPr lang="pt-BR" dirty="0" smtClean="0"/>
              <a:t>trabalho</a:t>
            </a:r>
          </a:p>
          <a:p>
            <a:pPr>
              <a:buNone/>
            </a:pPr>
            <a:r>
              <a:rPr lang="pt-BR" dirty="0" smtClean="0">
                <a:sym typeface="Wingdings" pitchFamily="2" charset="2"/>
              </a:rPr>
              <a:t> Contemplar </a:t>
            </a:r>
            <a:r>
              <a:rPr lang="pt-BR" dirty="0" smtClean="0"/>
              <a:t>a </a:t>
            </a:r>
            <a:r>
              <a:rPr lang="pt-BR" dirty="0"/>
              <a:t>empresa e suas relações estabelecidas com os trabalhadores sob uma ótica humanitária.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NR 17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R</a:t>
            </a:r>
            <a:r>
              <a:rPr lang="pt-BR" dirty="0" smtClean="0"/>
              <a:t>isco ergonômico:</a:t>
            </a:r>
          </a:p>
          <a:p>
            <a:r>
              <a:rPr lang="pt-BR" dirty="0" smtClean="0"/>
              <a:t>esforços repetitivos – LER / AMERT / DORT;</a:t>
            </a:r>
          </a:p>
          <a:p>
            <a:r>
              <a:rPr lang="pt-BR" dirty="0" smtClean="0"/>
              <a:t>Trabalhos </a:t>
            </a:r>
            <a:r>
              <a:rPr lang="pt-BR" dirty="0"/>
              <a:t>realizados em pé durante toda a jornada; </a:t>
            </a:r>
            <a:endParaRPr lang="pt-BR" dirty="0" smtClean="0"/>
          </a:p>
          <a:p>
            <a:r>
              <a:rPr lang="pt-BR" dirty="0" smtClean="0"/>
              <a:t>Levantamentos </a:t>
            </a:r>
            <a:r>
              <a:rPr lang="pt-BR" dirty="0"/>
              <a:t>de </a:t>
            </a:r>
            <a:r>
              <a:rPr lang="pt-BR" dirty="0" smtClean="0"/>
              <a:t>cargas;</a:t>
            </a:r>
          </a:p>
          <a:p>
            <a:r>
              <a:rPr lang="pt-BR" dirty="0" smtClean="0"/>
              <a:t>Monotonia</a:t>
            </a:r>
          </a:p>
          <a:p>
            <a:endParaRPr lang="pt-BR" dirty="0" smtClean="0"/>
          </a:p>
          <a:p>
            <a:r>
              <a:rPr lang="pt-BR" dirty="0" smtClean="0"/>
              <a:t>pessoas </a:t>
            </a:r>
            <a:r>
              <a:rPr lang="pt-BR" dirty="0"/>
              <a:t>que trabalhavam com processamento eletrônico de </a:t>
            </a:r>
            <a:r>
              <a:rPr lang="pt-BR" dirty="0" smtClean="0"/>
              <a:t>dados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NR17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Aplicação</a:t>
            </a:r>
          </a:p>
          <a:p>
            <a:pPr>
              <a:buNone/>
            </a:pPr>
            <a:r>
              <a:rPr lang="pt-BR" dirty="0" smtClean="0"/>
              <a:t>1) – Elaboração do Programa de Ergonomia</a:t>
            </a:r>
          </a:p>
          <a:p>
            <a:pPr>
              <a:buNone/>
            </a:pPr>
            <a:r>
              <a:rPr lang="pt-BR" dirty="0" smtClean="0"/>
              <a:t>2) – Conscientização dos Funcionários,</a:t>
            </a:r>
          </a:p>
          <a:p>
            <a:pPr>
              <a:buNone/>
            </a:pPr>
            <a:r>
              <a:rPr lang="pt-BR" dirty="0" smtClean="0"/>
              <a:t>3) – Aperfeiçoamento do Programa de Ergonomia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ERGONOMIA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Divide-se em três </a:t>
            </a:r>
            <a:r>
              <a:rPr lang="pt-BR" dirty="0" smtClean="0"/>
              <a:t>campos:</a:t>
            </a:r>
          </a:p>
          <a:p>
            <a:r>
              <a:rPr lang="pt-BR" dirty="0" smtClean="0"/>
              <a:t>físico </a:t>
            </a:r>
            <a:r>
              <a:rPr lang="pt-BR" dirty="0"/>
              <a:t>(biomecânica da </a:t>
            </a:r>
            <a:r>
              <a:rPr lang="pt-BR" dirty="0" smtClean="0"/>
              <a:t>tarefa)</a:t>
            </a:r>
          </a:p>
          <a:p>
            <a:r>
              <a:rPr lang="pt-BR" dirty="0" smtClean="0"/>
              <a:t>cognitivo </a:t>
            </a:r>
            <a:r>
              <a:rPr lang="pt-BR" dirty="0"/>
              <a:t>(aspectos </a:t>
            </a:r>
            <a:r>
              <a:rPr lang="pt-BR" dirty="0" smtClean="0"/>
              <a:t>psicológicos)</a:t>
            </a:r>
          </a:p>
          <a:p>
            <a:r>
              <a:rPr lang="pt-BR" dirty="0"/>
              <a:t>a</a:t>
            </a:r>
            <a:r>
              <a:rPr lang="pt-BR" dirty="0" smtClean="0"/>
              <a:t>mbiental </a:t>
            </a:r>
            <a:r>
              <a:rPr lang="pt-BR" dirty="0"/>
              <a:t>(área organizacional; meio ambiente do trabalho).</a:t>
            </a:r>
          </a:p>
        </p:txBody>
      </p:sp>
      <p:pic>
        <p:nvPicPr>
          <p:cNvPr id="51202" name="Picture 2" descr="Imagem relacionad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3933056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ERGONOMIA FÍSICA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características </a:t>
            </a:r>
            <a:r>
              <a:rPr lang="pt-BR" dirty="0"/>
              <a:t>da anatomia humana, </a:t>
            </a:r>
            <a:r>
              <a:rPr lang="pt-BR" dirty="0" err="1"/>
              <a:t>antropometria</a:t>
            </a:r>
            <a:r>
              <a:rPr lang="pt-BR" dirty="0"/>
              <a:t>, fisiologia e biomecânica em sua relação à atividade </a:t>
            </a:r>
            <a:r>
              <a:rPr lang="pt-BR" dirty="0" smtClean="0"/>
              <a:t>física.</a:t>
            </a:r>
          </a:p>
          <a:p>
            <a:r>
              <a:rPr lang="pt-BR" dirty="0" smtClean="0"/>
              <a:t>Estudo </a:t>
            </a:r>
            <a:r>
              <a:rPr lang="pt-BR" dirty="0"/>
              <a:t>da postura no trabalho, manuseio de materiais, movimentos repetitivos, distúrbios </a:t>
            </a:r>
            <a:r>
              <a:rPr lang="pt-BR" dirty="0" err="1" smtClean="0"/>
              <a:t>músculo-esqueléticos</a:t>
            </a:r>
            <a:r>
              <a:rPr lang="pt-BR" dirty="0" smtClean="0"/>
              <a:t> </a:t>
            </a:r>
            <a:r>
              <a:rPr lang="pt-BR" dirty="0"/>
              <a:t>relacionados ao trabalho, projeto de posto de trabalho, segurança e saúde.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ERGONOMIA COGNITIVA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processos </a:t>
            </a:r>
            <a:r>
              <a:rPr lang="pt-BR" dirty="0"/>
              <a:t>mentais, tais como percepção, memória, raciocínio e resposta motora conforme afetem as interações entre seres humanos e outros elementos de um </a:t>
            </a:r>
            <a:r>
              <a:rPr lang="pt-BR" dirty="0" smtClean="0"/>
              <a:t>sistema.</a:t>
            </a:r>
          </a:p>
          <a:p>
            <a:r>
              <a:rPr lang="pt-BR" dirty="0"/>
              <a:t>E</a:t>
            </a:r>
            <a:r>
              <a:rPr lang="pt-BR" dirty="0" smtClean="0"/>
              <a:t>studo </a:t>
            </a:r>
            <a:r>
              <a:rPr lang="pt-BR" dirty="0"/>
              <a:t>da carga mental de trabalho, tomada de decisão, desempenho especializado, interação homem-computador, estresse e treinamento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ERGONOMIA ORGANIZACIONAL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otimização </a:t>
            </a:r>
            <a:r>
              <a:rPr lang="pt-BR" dirty="0"/>
              <a:t>dos sistemas </a:t>
            </a:r>
            <a:r>
              <a:rPr lang="pt-BR" dirty="0" err="1"/>
              <a:t>sóciotécnicos</a:t>
            </a:r>
            <a:r>
              <a:rPr lang="pt-BR" dirty="0"/>
              <a:t>, incluindo suas estruturas organizacionais, políticas e de processos</a:t>
            </a:r>
            <a:r>
              <a:rPr lang="pt-BR" dirty="0" smtClean="0"/>
              <a:t>.</a:t>
            </a:r>
          </a:p>
          <a:p>
            <a:r>
              <a:rPr lang="pt-BR" dirty="0" smtClean="0"/>
              <a:t>Comunicações</a:t>
            </a:r>
            <a:r>
              <a:rPr lang="pt-BR" dirty="0"/>
              <a:t>, gerenciamento de </a:t>
            </a:r>
            <a:r>
              <a:rPr lang="pt-BR" dirty="0" smtClean="0"/>
              <a:t>recursos, </a:t>
            </a:r>
            <a:r>
              <a:rPr lang="pt-BR" dirty="0"/>
              <a:t>projeto de trabalho, organização temporal do trabalho, trabalho em grupo, projeto participativo, novos paradigmas do trabalho, trabalho cooperativo, cultura organizacional, organizações em rede, </a:t>
            </a:r>
            <a:r>
              <a:rPr lang="pt-BR" dirty="0" err="1"/>
              <a:t>tele-trabalho</a:t>
            </a:r>
            <a:r>
              <a:rPr lang="pt-BR" dirty="0"/>
              <a:t> e gestão da qualidade.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ESTUDO APLICADO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Restaurante - 3000 </a:t>
            </a:r>
            <a:r>
              <a:rPr lang="pt-BR" dirty="0"/>
              <a:t>refeições por dia, sendo 2.300 no almoço e 900 no jantar, com um total de 57 colaboradores. </a:t>
            </a:r>
            <a:endParaRPr lang="pt-BR" dirty="0" smtClean="0"/>
          </a:p>
          <a:p>
            <a:r>
              <a:rPr lang="pt-BR" dirty="0" smtClean="0"/>
              <a:t>Os </a:t>
            </a:r>
            <a:r>
              <a:rPr lang="pt-BR" dirty="0"/>
              <a:t>postos de trabalho analisados foram os de cozimento de feijão e arroz e pré-preparo da salada 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PROJETOS E EQUIPAMENTOS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Adequação antropométrica</a:t>
            </a:r>
          </a:p>
          <a:p>
            <a:r>
              <a:rPr lang="pt-BR" dirty="0" smtClean="0"/>
              <a:t>Atropelo da proximidade das horas críticas</a:t>
            </a:r>
          </a:p>
          <a:p>
            <a:r>
              <a:rPr lang="pt-BR" dirty="0"/>
              <a:t>“Colocar a bancada na altura média consegue a façanha de ser desconfortável para toda a população de </a:t>
            </a:r>
            <a:r>
              <a:rPr lang="pt-BR" dirty="0" smtClean="0"/>
              <a:t>trabalhadores”.</a:t>
            </a:r>
          </a:p>
          <a:p>
            <a:r>
              <a:rPr lang="pt-BR" dirty="0" smtClean="0"/>
              <a:t>Customização</a:t>
            </a:r>
            <a:endParaRPr lang="pt-B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PROJETOS E EQUIPAMENTOS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equipamentos </a:t>
            </a:r>
            <a:r>
              <a:rPr lang="pt-BR" b="1" dirty="0"/>
              <a:t>“</a:t>
            </a:r>
            <a:r>
              <a:rPr lang="pt-BR" b="1" dirty="0" smtClean="0"/>
              <a:t>vilões”</a:t>
            </a:r>
          </a:p>
          <a:p>
            <a:r>
              <a:rPr lang="pt-BR" dirty="0" smtClean="0"/>
              <a:t>indutores </a:t>
            </a:r>
            <a:r>
              <a:rPr lang="pt-BR" dirty="0"/>
              <a:t>de manuseio de </a:t>
            </a:r>
            <a:r>
              <a:rPr lang="pt-BR" dirty="0" smtClean="0"/>
              <a:t>cargas:</a:t>
            </a:r>
          </a:p>
          <a:p>
            <a:r>
              <a:rPr lang="pt-BR" dirty="0" smtClean="0"/>
              <a:t>Fogões </a:t>
            </a:r>
            <a:r>
              <a:rPr lang="pt-BR" dirty="0"/>
              <a:t>e </a:t>
            </a:r>
            <a:r>
              <a:rPr lang="pt-BR" dirty="0" smtClean="0"/>
              <a:t>fornos </a:t>
            </a:r>
            <a:r>
              <a:rPr lang="pt-BR" dirty="0"/>
              <a:t>provocam posturas desequilibradas ou requerem malabarismos para deslocar objetos quentes.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ERGONOMIA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Grego </a:t>
            </a:r>
          </a:p>
          <a:p>
            <a:pPr>
              <a:buNone/>
            </a:pPr>
            <a:r>
              <a:rPr lang="pt-BR" dirty="0" smtClean="0"/>
              <a:t>– </a:t>
            </a:r>
            <a:r>
              <a:rPr lang="pt-BR" i="1" dirty="0" err="1" smtClean="0"/>
              <a:t>ergon</a:t>
            </a:r>
            <a:r>
              <a:rPr lang="pt-BR" i="1" dirty="0" smtClean="0"/>
              <a:t> -  </a:t>
            </a:r>
            <a:r>
              <a:rPr lang="pt-BR" dirty="0" smtClean="0"/>
              <a:t>trabalho</a:t>
            </a:r>
          </a:p>
          <a:p>
            <a:pPr>
              <a:buNone/>
            </a:pPr>
            <a:r>
              <a:rPr lang="pt-BR" dirty="0" smtClean="0"/>
              <a:t>- </a:t>
            </a:r>
            <a:r>
              <a:rPr lang="pt-BR" i="1" dirty="0" err="1" smtClean="0"/>
              <a:t>Nomos</a:t>
            </a:r>
            <a:r>
              <a:rPr lang="pt-BR" i="1" dirty="0" smtClean="0"/>
              <a:t> - </a:t>
            </a:r>
            <a:r>
              <a:rPr lang="pt-BR" dirty="0" smtClean="0"/>
              <a:t>leis </a:t>
            </a:r>
            <a:r>
              <a:rPr lang="pt-BR" dirty="0"/>
              <a:t>ou </a:t>
            </a:r>
            <a:r>
              <a:rPr lang="pt-BR" dirty="0" smtClean="0"/>
              <a:t>normas</a:t>
            </a:r>
          </a:p>
          <a:p>
            <a:r>
              <a:rPr lang="pt-BR" dirty="0" smtClean="0"/>
              <a:t>estudo </a:t>
            </a:r>
            <a:r>
              <a:rPr lang="pt-BR" dirty="0"/>
              <a:t>científico das relações entre homem e máquina, visando a uma segurança e eficiência ideais no modo como um e outra interagem.</a:t>
            </a:r>
          </a:p>
          <a:p>
            <a:r>
              <a:rPr lang="pt-BR" dirty="0"/>
              <a:t>otimização das condições de trabalho humano, por meio de métodos da tecnologia e do desenho industrial.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PROJETOS E EQUIPAMENTOS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 </a:t>
            </a:r>
            <a:r>
              <a:rPr lang="pt-BR" dirty="0" smtClean="0"/>
              <a:t>processo </a:t>
            </a:r>
            <a:r>
              <a:rPr lang="pt-BR" dirty="0"/>
              <a:t>de higiene e </a:t>
            </a:r>
            <a:r>
              <a:rPr lang="pt-BR" dirty="0" smtClean="0"/>
              <a:t>limpeza</a:t>
            </a:r>
          </a:p>
          <a:p>
            <a:r>
              <a:rPr lang="pt-BR" dirty="0" smtClean="0"/>
              <a:t>Desenvolver equipamentos de </a:t>
            </a:r>
            <a:r>
              <a:rPr lang="pt-BR" dirty="0"/>
              <a:t>agilização desta atividade. </a:t>
            </a:r>
            <a:endParaRPr lang="pt-BR" dirty="0" smtClean="0"/>
          </a:p>
          <a:p>
            <a:r>
              <a:rPr lang="pt-BR" dirty="0" smtClean="0"/>
              <a:t>deve </a:t>
            </a:r>
            <a:r>
              <a:rPr lang="pt-BR" dirty="0"/>
              <a:t>permear a cozinha como um todo, desde o projeto da mesma, na escolha dos equipamentos cujos cantos vivos ou inacessíveis tornam penosa a tarefa principal que é a </a:t>
            </a:r>
            <a:r>
              <a:rPr lang="pt-BR" dirty="0" smtClean="0"/>
              <a:t>higiene.</a:t>
            </a:r>
          </a:p>
          <a:p>
            <a:r>
              <a:rPr lang="pt-BR" dirty="0" smtClean="0"/>
              <a:t> </a:t>
            </a:r>
            <a:r>
              <a:rPr lang="pt-BR" dirty="0"/>
              <a:t>“Se as boas práticas se orientam para higiene e limpeza, o que autoriza os fabricantes em ignorá-las?”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PROJETOS E EQUIPAMENTOS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 </a:t>
            </a:r>
            <a:r>
              <a:rPr lang="pt-BR" dirty="0"/>
              <a:t>ser desenvolvido </a:t>
            </a:r>
            <a:r>
              <a:rPr lang="pt-BR" dirty="0" smtClean="0"/>
              <a:t>-  equipamentos </a:t>
            </a:r>
            <a:r>
              <a:rPr lang="pt-BR" dirty="0"/>
              <a:t>que facilitem o transporte de cargas ou levantamento de </a:t>
            </a:r>
            <a:r>
              <a:rPr lang="pt-BR" dirty="0" smtClean="0"/>
              <a:t>pesos.</a:t>
            </a:r>
          </a:p>
          <a:p>
            <a:r>
              <a:rPr lang="pt-BR" dirty="0" smtClean="0"/>
              <a:t>Sobre </a:t>
            </a:r>
            <a:r>
              <a:rPr lang="pt-BR" dirty="0"/>
              <a:t>este assunto, o professor diz: “Desconheço equipamentos de auxílio ao manuseio de cargas em cozinha, exceto os ganchos de carcaças em alguns açougues e em pouquíssimas cozinhas. Se aparecer alguém interessado nisso, gostaria bastante de desenvolver protótipos de equipamentos e de instalações ergonômicas nesta perspectiva.”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DESCONFORTO TÉRMICO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talvez </a:t>
            </a:r>
            <a:r>
              <a:rPr lang="pt-BR" dirty="0"/>
              <a:t>seja das mais difíceis de </a:t>
            </a:r>
            <a:r>
              <a:rPr lang="pt-BR" dirty="0" smtClean="0"/>
              <a:t>resolver - decorrentes </a:t>
            </a:r>
            <a:r>
              <a:rPr lang="pt-BR" dirty="0"/>
              <a:t>da </a:t>
            </a:r>
            <a:r>
              <a:rPr lang="pt-BR" dirty="0" smtClean="0"/>
              <a:t>conservação (microbiológica / organoléptica)</a:t>
            </a:r>
          </a:p>
          <a:p>
            <a:r>
              <a:rPr lang="pt-BR" dirty="0"/>
              <a:t>“A saída é mais uma vez a organização do </a:t>
            </a:r>
            <a:r>
              <a:rPr lang="pt-BR" dirty="0" smtClean="0"/>
              <a:t>trabalho</a:t>
            </a:r>
          </a:p>
          <a:p>
            <a:r>
              <a:rPr lang="pt-BR" dirty="0" smtClean="0"/>
              <a:t>expor uma pessoa a </a:t>
            </a:r>
            <a:r>
              <a:rPr lang="pt-BR" dirty="0"/>
              <a:t>um gradiente térmico de 30, 40 </a:t>
            </a:r>
            <a:r>
              <a:rPr lang="pt-BR" dirty="0" smtClean="0"/>
              <a:t>graus e -4 graus</a:t>
            </a:r>
          </a:p>
          <a:p>
            <a:r>
              <a:rPr lang="pt-BR" dirty="0" smtClean="0"/>
              <a:t>forma abrupta</a:t>
            </a:r>
          </a:p>
          <a:p>
            <a:r>
              <a:rPr lang="pt-BR" dirty="0" smtClean="0"/>
              <a:t>Processo gradual – aclimatação</a:t>
            </a:r>
          </a:p>
          <a:p>
            <a:r>
              <a:rPr lang="pt-BR" dirty="0" smtClean="0"/>
              <a:t>Premido (ou “espremido?) </a:t>
            </a:r>
            <a:r>
              <a:rPr lang="pt-BR" dirty="0"/>
              <a:t>pelo </a:t>
            </a:r>
            <a:r>
              <a:rPr lang="pt-BR" dirty="0" smtClean="0"/>
              <a:t>tempo</a:t>
            </a:r>
          </a:p>
          <a:p>
            <a:r>
              <a:rPr lang="pt-BR" dirty="0" smtClean="0"/>
              <a:t>trabalha </a:t>
            </a:r>
            <a:r>
              <a:rPr lang="pt-BR" dirty="0"/>
              <a:t>‘para ontem’ </a:t>
            </a:r>
          </a:p>
          <a:p>
            <a:r>
              <a:rPr lang="pt-BR" dirty="0" smtClean="0"/>
              <a:t>Pressa – “pode </a:t>
            </a:r>
            <a:r>
              <a:rPr lang="pt-BR" dirty="0"/>
              <a:t>não sofrer de hipotermia, mas intensificará muito o seu stress pelo atraso no qual já se encontra” reflete o professor.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ALTERNATIVAS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Pausas </a:t>
            </a:r>
            <a:r>
              <a:rPr lang="pt-BR" dirty="0"/>
              <a:t>durante as </a:t>
            </a:r>
            <a:r>
              <a:rPr lang="pt-BR" dirty="0" smtClean="0"/>
              <a:t>jornadas</a:t>
            </a:r>
          </a:p>
          <a:p>
            <a:r>
              <a:rPr lang="pt-BR" dirty="0" smtClean="0"/>
              <a:t>Rodízios </a:t>
            </a:r>
            <a:endParaRPr lang="pt-BR" dirty="0"/>
          </a:p>
          <a:p>
            <a:r>
              <a:rPr lang="pt-BR" dirty="0" smtClean="0"/>
              <a:t>Formação </a:t>
            </a:r>
            <a:r>
              <a:rPr lang="pt-BR" dirty="0"/>
              <a:t>de “Grupos de reflexão sobre o Trabalho” com funcionários de cozinha e seus </a:t>
            </a:r>
            <a:r>
              <a:rPr lang="pt-BR" dirty="0" smtClean="0"/>
              <a:t>chefes</a:t>
            </a:r>
            <a:endParaRPr lang="pt-BR" dirty="0"/>
          </a:p>
          <a:p>
            <a:r>
              <a:rPr lang="pt-BR" dirty="0" smtClean="0"/>
              <a:t>A </a:t>
            </a:r>
            <a:r>
              <a:rPr lang="pt-BR" dirty="0"/>
              <a:t>redução das cargas de trabalho relativas a movimentos repetitivos, esforços e posturas, aliado a medidas que tornem o trabalho menos estressante e mais agradável para os trabalhadores irá trazer uma redução significativa neste processo de adoecimento.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PREVENÇÃO DE LESÕES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controles </a:t>
            </a:r>
            <a:r>
              <a:rPr lang="pt-BR" dirty="0"/>
              <a:t>técnicos para identificar os riscos </a:t>
            </a:r>
            <a:r>
              <a:rPr lang="pt-BR" dirty="0" smtClean="0"/>
              <a:t>ergonômicos:</a:t>
            </a:r>
            <a:endParaRPr lang="pt-BR" dirty="0"/>
          </a:p>
          <a:p>
            <a:r>
              <a:rPr lang="pt-BR" dirty="0" smtClean="0"/>
              <a:t>Tempo </a:t>
            </a:r>
            <a:r>
              <a:rPr lang="pt-BR" dirty="0"/>
              <a:t>de exposição: introdução de pausas para descanso, redução da jornada de trabalho ou do tempo de trabalho na atividade geradora de DORT/LER</a:t>
            </a:r>
          </a:p>
          <a:p>
            <a:r>
              <a:rPr lang="pt-BR" dirty="0"/>
              <a:t>Alterações no processo e organização do trabalho: modificações visando a diminuição da sobrecarga muscular gerada por gestos e esforços repetitivos, mecanizando ou automatizando o processo, reduzindo o ritmo de trabalho e as exigências de tempo, diversificando as tarefas.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PREVENÇÃO DE LESÕES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Adequação </a:t>
            </a:r>
            <a:r>
              <a:rPr lang="pt-BR" dirty="0"/>
              <a:t>de máquinas, mobiliários, dispositivos, equipamentos e ferramentas de trabalho às características fisiológicas do trabalhador, de modo a reduzir a intensidade dos esforços aplicados e corrigir posturas desfavoráveis na realização de gestos e esforços repetitivos.</a:t>
            </a:r>
          </a:p>
          <a:p>
            <a:r>
              <a:rPr lang="pt-BR" dirty="0"/>
              <a:t>Treinamentos e exercícios posturais ergonômicos.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BIOTIPO X TECNOLOGIA</a:t>
            </a:r>
            <a:endParaRPr lang="pt-BR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0040" y="1844824"/>
            <a:ext cx="4283968" cy="2660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Imagem relacionad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29980" y="4653136"/>
            <a:ext cx="4762500" cy="1990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ÁNÁLISE ERGONÔMICA - 1990</a:t>
            </a:r>
            <a:endParaRPr lang="pt-BR" dirty="0"/>
          </a:p>
        </p:txBody>
      </p:sp>
      <p:pic>
        <p:nvPicPr>
          <p:cNvPr id="71682" name="Picture 2" descr="Resultado de imagem para ANÁLISE ERGONÔM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988840"/>
            <a:ext cx="4320480" cy="45329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OBRIGATORIEDADE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AVALIAÇÃO ERGONÔMICA DOS POSTOS E MÉTODOS DE TRABALHO É UM DOS DOCUMENTOS OBRIGATÓRIOS QUE PODEM SER EXIGIDOS PELOS AUDITORES FISCAIS DO TRABALHO.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DEVE CONTER? (AET)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Análise da demanda e do contexto;</a:t>
            </a:r>
          </a:p>
          <a:p>
            <a:r>
              <a:rPr lang="pt-BR" dirty="0" smtClean="0"/>
              <a:t>Análise global da empresa no seu contexto das condições técnicas, econômicas e sociais;</a:t>
            </a:r>
          </a:p>
          <a:p>
            <a:r>
              <a:rPr lang="pt-BR" dirty="0" smtClean="0"/>
              <a:t>Análise da população de trabalho;</a:t>
            </a:r>
          </a:p>
          <a:p>
            <a:r>
              <a:rPr lang="pt-BR" dirty="0" smtClean="0"/>
              <a:t>Definição das tarefas prescritas, das tarefas reais e das atividades;</a:t>
            </a:r>
          </a:p>
          <a:p>
            <a:r>
              <a:rPr lang="pt-BR" dirty="0" smtClean="0"/>
              <a:t>Análise das atividades- elemento central do estudo;</a:t>
            </a:r>
          </a:p>
          <a:p>
            <a:r>
              <a:rPr lang="pt-BR" dirty="0" smtClean="0"/>
              <a:t>Diagnóstico;</a:t>
            </a:r>
          </a:p>
          <a:p>
            <a:r>
              <a:rPr lang="pt-BR" dirty="0" smtClean="0"/>
              <a:t>Recomendações;</a:t>
            </a:r>
          </a:p>
          <a:p>
            <a:r>
              <a:rPr lang="pt-BR" dirty="0" err="1" smtClean="0"/>
              <a:t>Simlação</a:t>
            </a:r>
            <a:r>
              <a:rPr lang="pt-BR" dirty="0" smtClean="0"/>
              <a:t> do trabalho com as modificações propostas</a:t>
            </a:r>
          </a:p>
          <a:p>
            <a:r>
              <a:rPr lang="pt-BR" dirty="0" smtClean="0"/>
              <a:t>Avaliação do trabalho na nova situação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Manejo manual de cargas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= manuseio, levantamento e carregamento de cargas</a:t>
            </a:r>
          </a:p>
          <a:p>
            <a:r>
              <a:rPr lang="pt-BR" dirty="0" smtClean="0"/>
              <a:t>Limite – 60kg</a:t>
            </a:r>
          </a:p>
          <a:p>
            <a:r>
              <a:rPr lang="pt-BR" dirty="0" err="1" smtClean="0"/>
              <a:t>Consequênicas</a:t>
            </a:r>
            <a:r>
              <a:rPr lang="pt-BR" dirty="0" smtClean="0"/>
              <a:t>: aumenta batimentos cardíacos e frequência respiratória</a:t>
            </a:r>
          </a:p>
          <a:p>
            <a:endParaRPr lang="pt-BR" dirty="0" smtClean="0"/>
          </a:p>
          <a:p>
            <a:r>
              <a:rPr lang="pt-BR" dirty="0" err="1" smtClean="0"/>
              <a:t>Tecnica</a:t>
            </a:r>
            <a:r>
              <a:rPr lang="pt-BR" dirty="0" smtClean="0"/>
              <a:t>: utilizar as pernas</a:t>
            </a:r>
          </a:p>
          <a:p>
            <a:r>
              <a:rPr lang="pt-BR" dirty="0" smtClean="0"/>
              <a:t>Ombros para trás</a:t>
            </a:r>
          </a:p>
          <a:p>
            <a:r>
              <a:rPr lang="pt-BR" dirty="0" smtClean="0"/>
              <a:t>Coluna ereta</a:t>
            </a:r>
          </a:p>
          <a:p>
            <a:r>
              <a:rPr lang="pt-BR" dirty="0" smtClean="0"/>
              <a:t>Joelhos flexionados</a:t>
            </a:r>
          </a:p>
          <a:p>
            <a:r>
              <a:rPr lang="pt-BR" dirty="0" smtClean="0"/>
              <a:t>Manter a </a:t>
            </a:r>
            <a:r>
              <a:rPr lang="pt-BR" smtClean="0"/>
              <a:t>carga próxima ao corpo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t-BR" dirty="0" smtClean="0"/>
              <a:t>oferecer </a:t>
            </a:r>
            <a:r>
              <a:rPr lang="pt-BR" dirty="0"/>
              <a:t>conforto ao </a:t>
            </a:r>
            <a:r>
              <a:rPr lang="pt-BR" dirty="0" smtClean="0"/>
              <a:t>trabalhador</a:t>
            </a:r>
          </a:p>
          <a:p>
            <a:pPr>
              <a:buFontTx/>
              <a:buChar char="-"/>
            </a:pPr>
            <a:r>
              <a:rPr lang="pt-BR" dirty="0" smtClean="0"/>
              <a:t>prevenir </a:t>
            </a:r>
            <a:r>
              <a:rPr lang="pt-BR" dirty="0"/>
              <a:t>a ocorrência de acidentes de </a:t>
            </a:r>
            <a:r>
              <a:rPr lang="pt-BR" dirty="0" smtClean="0"/>
              <a:t>trabalho</a:t>
            </a:r>
          </a:p>
          <a:p>
            <a:pPr>
              <a:buFontTx/>
              <a:buChar char="-"/>
            </a:pPr>
            <a:r>
              <a:rPr lang="pt-BR" dirty="0" smtClean="0"/>
              <a:t>prevenir </a:t>
            </a:r>
            <a:r>
              <a:rPr lang="pt-BR" dirty="0"/>
              <a:t>patologias específicas para determinado tipo de tarefa laboral. 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FATORES DE RISCO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/>
              <a:t>Trabalho automatizado onde o trabalhador não tem controle sobre suas atividades (caixa, digitador, entre outros);</a:t>
            </a:r>
          </a:p>
          <a:p>
            <a:r>
              <a:rPr lang="pt-BR" dirty="0"/>
              <a:t>Obrigatoriedade de manter o ritmo acelerado de trabalho para garantir a produção;</a:t>
            </a:r>
          </a:p>
          <a:p>
            <a:r>
              <a:rPr lang="pt-BR" dirty="0"/>
              <a:t>Trabalho </a:t>
            </a:r>
            <a:r>
              <a:rPr lang="pt-BR" dirty="0" smtClean="0"/>
              <a:t>fragmentado</a:t>
            </a:r>
            <a:endParaRPr lang="pt-BR" dirty="0"/>
          </a:p>
          <a:p>
            <a:r>
              <a:rPr lang="pt-BR" dirty="0"/>
              <a:t>Trabalho rigidamente hierarquizado, sob </a:t>
            </a:r>
            <a:r>
              <a:rPr lang="pt-BR" dirty="0" smtClean="0"/>
              <a:t>pressão</a:t>
            </a:r>
            <a:endParaRPr lang="pt-BR" dirty="0"/>
          </a:p>
          <a:p>
            <a:r>
              <a:rPr lang="pt-BR" dirty="0"/>
              <a:t>Número inadequado de funcionários;</a:t>
            </a:r>
          </a:p>
          <a:p>
            <a:r>
              <a:rPr lang="pt-BR" dirty="0"/>
              <a:t>Jornadas prolongadas de trabalho, com </a:t>
            </a:r>
            <a:r>
              <a:rPr lang="pt-BR" dirty="0" smtClean="0"/>
              <a:t>frequente </a:t>
            </a:r>
            <a:r>
              <a:rPr lang="pt-BR" dirty="0"/>
              <a:t>realização de horas extras;</a:t>
            </a:r>
          </a:p>
          <a:p>
            <a:r>
              <a:rPr lang="pt-BR" dirty="0"/>
              <a:t>Ausência de pausas durante a jornada de trabalho;</a:t>
            </a:r>
          </a:p>
          <a:p>
            <a:r>
              <a:rPr lang="pt-BR" dirty="0"/>
              <a:t>Trabalho realizado em ambientes </a:t>
            </a:r>
            <a:r>
              <a:rPr lang="pt-BR" dirty="0" smtClean="0"/>
              <a:t>frios, muito quentes, </a:t>
            </a:r>
            <a:r>
              <a:rPr lang="pt-BR" dirty="0"/>
              <a:t>ruidosos e mal ventilados;</a:t>
            </a:r>
          </a:p>
          <a:p>
            <a:r>
              <a:rPr lang="pt-BR" dirty="0"/>
              <a:t>Mobiliário </a:t>
            </a:r>
            <a:r>
              <a:rPr lang="pt-BR" dirty="0" smtClean="0"/>
              <a:t>inadequado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70</TotalTime>
  <Words>1052</Words>
  <Application>Microsoft Office PowerPoint</Application>
  <PresentationFormat>Apresentação na tela (4:3)</PresentationFormat>
  <Paragraphs>121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6" baseType="lpstr">
      <vt:lpstr>Fluxo</vt:lpstr>
      <vt:lpstr>ERGONOMIA</vt:lpstr>
      <vt:lpstr>ERGONOMIA</vt:lpstr>
      <vt:lpstr>BIOTIPO X TECNOLOGIA</vt:lpstr>
      <vt:lpstr>ÁNÁLISE ERGONÔMICA - 1990</vt:lpstr>
      <vt:lpstr>OBRIGATORIEDADE</vt:lpstr>
      <vt:lpstr>O QUE DEVE CONTER? (AET)</vt:lpstr>
      <vt:lpstr>Manejo manual de cargas</vt:lpstr>
      <vt:lpstr>OBJETIVOS</vt:lpstr>
      <vt:lpstr>FATORES DE RISCO</vt:lpstr>
      <vt:lpstr>PROPOSTAS</vt:lpstr>
      <vt:lpstr>NR 17</vt:lpstr>
      <vt:lpstr>NR17</vt:lpstr>
      <vt:lpstr>ERGONOMIA</vt:lpstr>
      <vt:lpstr>ERGONOMIA FÍSICA</vt:lpstr>
      <vt:lpstr>ERGONOMIA COGNITIVA</vt:lpstr>
      <vt:lpstr>ERGONOMIA ORGANIZACIONAL</vt:lpstr>
      <vt:lpstr>ESTUDO APLICADO</vt:lpstr>
      <vt:lpstr>PROJETOS E EQUIPAMENTOS</vt:lpstr>
      <vt:lpstr>PROJETOS E EQUIPAMENTOS</vt:lpstr>
      <vt:lpstr>PROJETOS E EQUIPAMENTOS</vt:lpstr>
      <vt:lpstr>PROJETOS E EQUIPAMENTOS</vt:lpstr>
      <vt:lpstr>DESCONFORTO TÉRMICO</vt:lpstr>
      <vt:lpstr>ALTERNATIVAS</vt:lpstr>
      <vt:lpstr>PREVENÇÃO DE LESÕES</vt:lpstr>
      <vt:lpstr>PREVENÇÃO DE LESÕES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ERGONOMIA</dc:title>
  <dc:creator>Home</dc:creator>
  <cp:lastModifiedBy>Home</cp:lastModifiedBy>
  <cp:revision>2</cp:revision>
  <dcterms:created xsi:type="dcterms:W3CDTF">2017-04-26T21:13:02Z</dcterms:created>
  <dcterms:modified xsi:type="dcterms:W3CDTF">2017-05-03T03:25:54Z</dcterms:modified>
</cp:coreProperties>
</file>