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D70E-2409-422C-95FA-4617B663E63F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A4672-73EF-4000-AF3B-2760365B200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O pré-preparo consiste na etapa em que os alimentos passam por processos que facilitam e agilizam o preparo.</a:t>
            </a: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E7E2D-94E1-4542-B4BF-66034EB23F56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AE4099-C6DC-4617-89F6-87A9442060DD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96D19B-FA95-4172-BBAA-48F586D7AD67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3F6292-B201-43B5-8DA5-3F68DA6F4B5D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6FCFF8-96CD-4630-9243-5167EFB7567C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Solução clorada de acordo com o produto que será utilizado.</a:t>
            </a:r>
          </a:p>
          <a:p>
            <a:pPr eaLnBrk="1" hangingPunct="1"/>
            <a:r>
              <a:rPr lang="pt-BR" altLang="pt-BR" smtClean="0"/>
              <a:t>Solução de vinagre não substitui a solução clorada, somente complementa pois ajuda a eliminar larvas e ovos de vermes.</a:t>
            </a:r>
          </a:p>
          <a:p>
            <a:pPr eaLnBrk="1" hangingPunct="1"/>
            <a:r>
              <a:rPr lang="pt-BR" altLang="pt-BR" smtClean="0"/>
              <a:t>Diminui a tensão superficial da folha.</a:t>
            </a: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68F299-E540-4813-92C3-3C9B247CBBA6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Como os legumes que serão servidos cozidos atingem temperatura de segurança (70ºC) não necessitam ser desinfetados.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0C62D2-45D1-4029-A68E-5B16C9EC100F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dirty="0" smtClean="0"/>
              <a:t>Como os ovos tem a casca porosa, se forem lavados com antecedência, podem estragar mais rapidamente.</a:t>
            </a:r>
          </a:p>
          <a:p>
            <a:pPr eaLnBrk="1" hangingPunct="1"/>
            <a:r>
              <a:rPr lang="pt-BR" altLang="pt-BR" dirty="0" smtClean="0"/>
              <a:t>Ovos crus podem estar contaminado com uma bactéria chamada </a:t>
            </a:r>
            <a:r>
              <a:rPr lang="pt-BR" altLang="pt-BR" i="1" dirty="0" err="1" smtClean="0"/>
              <a:t>Salmonella</a:t>
            </a:r>
            <a:r>
              <a:rPr lang="pt-BR" altLang="pt-BR" dirty="0" smtClean="0"/>
              <a:t>, extremamente perigosa.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22DA4E-A181-4B42-9993-470F2BA9DD7A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Existem 3 formas de se descongelar alimentos.</a:t>
            </a:r>
          </a:p>
          <a:p>
            <a:pPr eaLnBrk="1" hangingPunct="1"/>
            <a:r>
              <a:rPr lang="pt-BR" altLang="pt-BR" smtClean="0"/>
              <a:t>Produtos que foram congelados prontos devem ser descongelados através da cocção, para evitar o risco de temperaturas inadequadas e mulltiplicação bacteriana.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1DC9BA-74D2-4C88-A25D-49C4759FC115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Existem 3 formas de se descongelar alimentos.</a:t>
            </a:r>
          </a:p>
          <a:p>
            <a:pPr eaLnBrk="1" hangingPunct="1"/>
            <a:r>
              <a:rPr lang="pt-BR" altLang="pt-BR" smtClean="0"/>
              <a:t>Produtos que foram congelados prontos devem ser descongelados através da cocção, para evitar o risco de temperaturas inadequadas e mulltiplicação bacteriana.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F0CE6C-DD98-4A1B-A8A3-CE1BE22514DE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Existem planilhas onde devem ser registradas as temperaturas para efeito de segurança.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4FF9F7-DD9E-472A-A2B9-20E1AD88D5CC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altLang="pt-BR" smtClean="0"/>
              <a:t>Existem planilhas onde devem ser registradas as temperaturas para efeito de segurança.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46908-F3E5-42B0-A5A8-8E969F806CB3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7E44DD-D6E6-4DB9-9C63-497E735FA636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66ADFB-98F1-465D-B06B-D395175F5E1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4653136"/>
            <a:ext cx="7200800" cy="1142256"/>
          </a:xfrm>
        </p:spPr>
        <p:txBody>
          <a:bodyPr>
            <a:normAutofit/>
          </a:bodyPr>
          <a:lstStyle/>
          <a:p>
            <a:r>
              <a:rPr lang="pt-BR" dirty="0" smtClean="0"/>
              <a:t>Pré Preparo de Alimentos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400" y="6093296"/>
            <a:ext cx="6705600" cy="1002581"/>
          </a:xfrm>
        </p:spPr>
        <p:txBody>
          <a:bodyPr>
            <a:normAutofit/>
          </a:bodyPr>
          <a:lstStyle/>
          <a:p>
            <a:pPr algn="r"/>
            <a:r>
              <a:rPr lang="pt-BR" sz="1800" dirty="0" err="1" smtClean="0"/>
              <a:t>Profa</a:t>
            </a:r>
            <a:r>
              <a:rPr lang="pt-BR" sz="1800" dirty="0" smtClean="0"/>
              <a:t> Ana Paula do Patrocínio / Monica </a:t>
            </a:r>
            <a:r>
              <a:rPr lang="pt-BR" sz="1800" dirty="0" err="1" smtClean="0"/>
              <a:t>Striani</a:t>
            </a:r>
            <a:endParaRPr lang="pt-BR" sz="1800" dirty="0" smtClean="0"/>
          </a:p>
          <a:p>
            <a:pPr algn="r"/>
            <a:r>
              <a:rPr lang="pt-BR" sz="1800" dirty="0" err="1" smtClean="0"/>
              <a:t>Etec</a:t>
            </a:r>
            <a:r>
              <a:rPr lang="pt-BR" sz="1800" dirty="0" smtClean="0"/>
              <a:t> Carlos de Campos - 2015</a:t>
            </a:r>
          </a:p>
          <a:p>
            <a:endParaRPr lang="pt-BR" dirty="0"/>
          </a:p>
        </p:txBody>
      </p:sp>
      <p:pic>
        <p:nvPicPr>
          <p:cNvPr id="38914" name="Picture 2" descr="https://encrypted-tbn2.gstatic.com/images?q=tbn:ANd9GcSt05xu7CzI2nSoSAeMbDeofDwvGyqCFuRHMoHK_kj19Z4lBdq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041898" cy="2042734"/>
          </a:xfrm>
          <a:prstGeom prst="rect">
            <a:avLst/>
          </a:prstGeom>
          <a:noFill/>
        </p:spPr>
      </p:pic>
      <p:pic>
        <p:nvPicPr>
          <p:cNvPr id="38916" name="Picture 4" descr="https://metacolher.files.wordpress.com/2013/03/mise_en_p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3096344" cy="2062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86042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 dirty="0"/>
              <a:t>FRITURAS: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b="1" dirty="0"/>
              <a:t> </a:t>
            </a:r>
            <a:r>
              <a:rPr lang="pt-BR" altLang="pt-BR" sz="2500" dirty="0"/>
              <a:t>Óleo não deve ser aquecido a mais de 180ºC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Deve ser desprezado 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 dirty="0"/>
              <a:t> alteração de cor, aroma ou sabor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 dirty="0"/>
              <a:t> apresentar espuma e fumaça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Evitar a adição de óleo novo ao usado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 dirty="0"/>
          </a:p>
        </p:txBody>
      </p:sp>
      <p:sp>
        <p:nvSpPr>
          <p:cNvPr id="32771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>
                <a:solidFill>
                  <a:srgbClr val="CC0066"/>
                </a:solidFill>
                <a:latin typeface="Times New Roman" pitchFamily="18" charset="0"/>
              </a:rPr>
              <a:t>COCÇÃO</a:t>
            </a:r>
            <a:endParaRPr lang="en-US" altLang="pt-BR" sz="40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32772" name="Picture 9" descr="http://www.ormimaquinas.com.br/images/produtos/fritadeirasaoeletr/multifritasI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437063"/>
            <a:ext cx="284321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323850" y="1341438"/>
            <a:ext cx="86042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/>
              <a:t>APROVEITAMENTO DO ÓLEO</a:t>
            </a:r>
            <a:r>
              <a:rPr lang="pt-BR" altLang="pt-BR" sz="2500"/>
              <a:t> 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Esperar o óleo esfriar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Filtrar o óleo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Acondicionar o óleo em recipientes limpos com tampa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Manter sob refrigeração e longe da área de cocção e manipulação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</p:txBody>
      </p:sp>
      <p:sp>
        <p:nvSpPr>
          <p:cNvPr id="34819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b="1" u="sng">
                <a:solidFill>
                  <a:srgbClr val="CC0066"/>
                </a:solidFill>
                <a:latin typeface="Times New Roman" pitchFamily="18" charset="0"/>
              </a:rPr>
              <a:t>COCÇÃO</a:t>
            </a:r>
            <a:endParaRPr lang="en-US" altLang="pt-BR" sz="4000" b="1" u="sng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34820" name="Picture 2" descr="http://4.bp.blogspot.com/_zNpDVbAiO1I/TArDgCrvb2I/AAAAAAAAACM/C_G2hdx0wWE/s1600/litro+%C3%B3l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4281488"/>
            <a:ext cx="2413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/>
              <a:t>Alimentos cozidos para: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/>
              <a:t> consumidos frios  - saladas e sobremesas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/>
              <a:t> fatiados – carnes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500"/>
              <a:t>					</a:t>
            </a:r>
            <a:endParaRPr lang="pt-BR" altLang="pt-BR" sz="3500"/>
          </a:p>
        </p:txBody>
      </p:sp>
      <p:sp>
        <p:nvSpPr>
          <p:cNvPr id="36867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b="1" u="sng">
                <a:solidFill>
                  <a:srgbClr val="CC0066"/>
                </a:solidFill>
                <a:latin typeface="Times New Roman" pitchFamily="18" charset="0"/>
              </a:rPr>
              <a:t>RESFRIAMENTO</a:t>
            </a:r>
            <a:endParaRPr lang="en-US" altLang="pt-BR" sz="4000" b="1" u="sng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8" name="Seta para a direita 7"/>
          <p:cNvSpPr/>
          <p:nvPr/>
        </p:nvSpPr>
        <p:spPr bwMode="auto">
          <a:xfrm>
            <a:off x="3059113" y="4724400"/>
            <a:ext cx="3097212" cy="288925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6869" name="CaixaDeTexto 8"/>
          <p:cNvSpPr txBox="1">
            <a:spLocks noChangeArrowheads="1"/>
          </p:cNvSpPr>
          <p:nvPr/>
        </p:nvSpPr>
        <p:spPr bwMode="auto">
          <a:xfrm>
            <a:off x="3851275" y="4248150"/>
            <a:ext cx="1512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500"/>
              <a:t>2 horas</a:t>
            </a:r>
          </a:p>
        </p:txBody>
      </p:sp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1187450" y="4292600"/>
            <a:ext cx="1368425" cy="1081088"/>
            <a:chOff x="1187450" y="2852738"/>
            <a:chExt cx="1368425" cy="1081087"/>
          </a:xfrm>
        </p:grpSpPr>
        <p:sp>
          <p:nvSpPr>
            <p:cNvPr id="10" name="Elipse 9"/>
            <p:cNvSpPr/>
            <p:nvPr/>
          </p:nvSpPr>
          <p:spPr bwMode="auto">
            <a:xfrm>
              <a:off x="1187450" y="2852738"/>
              <a:ext cx="1368425" cy="1081087"/>
            </a:xfrm>
            <a:prstGeom prst="ellipse">
              <a:avLst/>
            </a:prstGeom>
            <a:solidFill>
              <a:srgbClr val="CC0066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6875" name="CaixaDeTexto 12"/>
            <p:cNvSpPr txBox="1">
              <a:spLocks noChangeArrowheads="1"/>
            </p:cNvSpPr>
            <p:nvPr/>
          </p:nvSpPr>
          <p:spPr bwMode="auto">
            <a:xfrm>
              <a:off x="1398001" y="3154616"/>
              <a:ext cx="936074" cy="4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sz="2500"/>
                <a:t>60ºC</a:t>
              </a:r>
            </a:p>
          </p:txBody>
        </p:sp>
      </p:grpSp>
      <p:grpSp>
        <p:nvGrpSpPr>
          <p:cNvPr id="3" name="Grupo 17"/>
          <p:cNvGrpSpPr>
            <a:grpSpLocks/>
          </p:cNvGrpSpPr>
          <p:nvPr/>
        </p:nvGrpSpPr>
        <p:grpSpPr bwMode="auto">
          <a:xfrm>
            <a:off x="6659563" y="4292600"/>
            <a:ext cx="1368425" cy="1081088"/>
            <a:chOff x="6659563" y="2781300"/>
            <a:chExt cx="1368425" cy="1081088"/>
          </a:xfrm>
        </p:grpSpPr>
        <p:sp>
          <p:nvSpPr>
            <p:cNvPr id="11" name="Elipse 10"/>
            <p:cNvSpPr/>
            <p:nvPr/>
          </p:nvSpPr>
          <p:spPr bwMode="auto">
            <a:xfrm>
              <a:off x="6659563" y="2781300"/>
              <a:ext cx="1368425" cy="1081088"/>
            </a:xfrm>
            <a:prstGeom prst="ellipse">
              <a:avLst/>
            </a:prstGeom>
            <a:solidFill>
              <a:srgbClr val="CC0066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6873" name="CaixaDeTexto 13"/>
            <p:cNvSpPr txBox="1">
              <a:spLocks noChangeArrowheads="1"/>
            </p:cNvSpPr>
            <p:nvPr/>
          </p:nvSpPr>
          <p:spPr bwMode="auto">
            <a:xfrm>
              <a:off x="6875897" y="3097151"/>
              <a:ext cx="936074" cy="4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sz="2500"/>
                <a:t>10ºC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/>
              <a:t>PROCEDIMENTO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/>
              <a:t> Alimento em porções menores ou recipientes rasos 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Recipiente em banhos de água gelada com gelo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Freezer ou câmara fria a -18ºC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Equipamento para refrigeração rápida</a:t>
            </a:r>
          </a:p>
          <a:p>
            <a:pPr lvl="1"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500"/>
              <a:t>					</a:t>
            </a:r>
            <a:endParaRPr lang="pt-BR" altLang="pt-BR" sz="3500"/>
          </a:p>
        </p:txBody>
      </p:sp>
      <p:sp>
        <p:nvSpPr>
          <p:cNvPr id="38915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b="1" u="sng">
                <a:solidFill>
                  <a:srgbClr val="CC0066"/>
                </a:solidFill>
                <a:latin typeface="Times New Roman" pitchFamily="18" charset="0"/>
              </a:rPr>
              <a:t>RESFRIAMENTO</a:t>
            </a:r>
            <a:endParaRPr lang="en-US" altLang="pt-BR" sz="4000" b="1" u="sng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38916" name="Picture 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759200" y="4149725"/>
            <a:ext cx="53848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CaixaDeTexto 15"/>
          <p:cNvSpPr txBox="1">
            <a:spLocks noChangeArrowheads="1"/>
          </p:cNvSpPr>
          <p:nvPr/>
        </p:nvSpPr>
        <p:spPr bwMode="auto">
          <a:xfrm>
            <a:off x="611188" y="4868863"/>
            <a:ext cx="3313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>
                <a:solidFill>
                  <a:srgbClr val="C00000"/>
                </a:solidFill>
              </a:rPr>
              <a:t>REGISTRAR HORÁRIO DE INÍCIO E TÉRMINO DA OPERAÇÃO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/>
              <a:t>Alimentos pré-preparados em recipientes rasos (10cm).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500"/>
              <a:t>Cobrir os alimentos com fita filme perfurada ou tampas.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500"/>
              <a:t>Distribuir recipientes na geladeira permitindo a circulação do ar frio (forma de cruz).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</p:txBody>
      </p:sp>
      <p:sp>
        <p:nvSpPr>
          <p:cNvPr id="40963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b="1" u="sng">
                <a:solidFill>
                  <a:srgbClr val="CC0066"/>
                </a:solidFill>
                <a:latin typeface="Times New Roman" pitchFamily="18" charset="0"/>
              </a:rPr>
              <a:t>REFRIGERAÇÃO</a:t>
            </a:r>
            <a:endParaRPr lang="en-US" altLang="pt-BR" sz="4000" b="1" u="sng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933825"/>
            <a:ext cx="664368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Seleção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Higienização e </a:t>
            </a:r>
            <a:r>
              <a:rPr lang="pt-BR" altLang="pt-BR" sz="2500" dirty="0" err="1"/>
              <a:t>Sanitização</a:t>
            </a:r>
            <a:endParaRPr lang="pt-BR" altLang="pt-BR" sz="25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Corte de vegetais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Tempero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</a:t>
            </a:r>
            <a:r>
              <a:rPr lang="pt-BR" altLang="pt-BR" sz="2500" dirty="0" err="1"/>
              <a:t>Porcionamento</a:t>
            </a:r>
            <a:r>
              <a:rPr lang="pt-BR" altLang="pt-BR" sz="2500" dirty="0"/>
              <a:t> de produtos cárneos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 dirty="0"/>
              <a:t> </a:t>
            </a:r>
            <a:r>
              <a:rPr lang="pt-BR" altLang="pt-BR" sz="2100" dirty="0"/>
              <a:t>Temperatura ambiente – 30 minutos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100" dirty="0"/>
              <a:t> 12ºC a 18ºC – 2 horas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Escolha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</a:t>
            </a:r>
            <a:r>
              <a:rPr lang="pt-BR" altLang="pt-BR" sz="2500" dirty="0" err="1"/>
              <a:t>Dessalgue</a:t>
            </a:r>
            <a:endParaRPr lang="pt-BR" altLang="pt-BR" sz="25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Descongelamento</a:t>
            </a:r>
          </a:p>
        </p:txBody>
      </p:sp>
      <p:sp>
        <p:nvSpPr>
          <p:cNvPr id="14339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>
                <a:solidFill>
                  <a:srgbClr val="CC0066"/>
                </a:solidFill>
                <a:latin typeface="+mj-lt"/>
              </a:rPr>
              <a:t>PRÉ-PREPARO</a:t>
            </a:r>
            <a:endParaRPr lang="en-US" altLang="pt-BR" sz="4000" dirty="0">
              <a:solidFill>
                <a:srgbClr val="CC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 dirty="0"/>
              <a:t>EMBALAGENS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800" dirty="0"/>
              <a:t>As embalagens impermeáveis dos alimentos devem estar limpas antes de serem abertas. 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800" dirty="0"/>
              <a:t>Para remoção de sujidades deve ser utilizada água corrente e potável.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 dirty="0"/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>
                <a:solidFill>
                  <a:srgbClr val="CC0066"/>
                </a:solidFill>
                <a:latin typeface="+mj-lt"/>
              </a:rPr>
              <a:t>PRÉ-PREPARO</a:t>
            </a:r>
            <a:endParaRPr lang="en-US" altLang="pt-BR" sz="4000" dirty="0">
              <a:solidFill>
                <a:srgbClr val="CC0066"/>
              </a:solidFill>
              <a:latin typeface="+mj-lt"/>
            </a:endParaRPr>
          </a:p>
        </p:txBody>
      </p:sp>
      <p:pic>
        <p:nvPicPr>
          <p:cNvPr id="16392" name="Picture 8" descr="http://3.bp.blogspot.com/-74nuDM7DRzI/T9pA5fpujTI/AAAAAAAAJmQ/H2OQ3LmwCyo/s1600/6a766fe4ab9b8bb9707465b28de460a413106719334e1f443d565325.2380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293096"/>
            <a:ext cx="2013325" cy="2348879"/>
          </a:xfrm>
          <a:prstGeom prst="rect">
            <a:avLst/>
          </a:prstGeom>
          <a:noFill/>
        </p:spPr>
      </p:pic>
      <p:pic>
        <p:nvPicPr>
          <p:cNvPr id="16394" name="Picture 10" descr="https://encrypted-tbn3.gstatic.com/images?q=tbn:ANd9GcS71HCI92T9hQ0hnvIYgIyhT9AEa101j5lR1dkyhJJMFpA8gu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160240" cy="2143125"/>
          </a:xfrm>
          <a:prstGeom prst="rect">
            <a:avLst/>
          </a:prstGeom>
          <a:noFill/>
        </p:spPr>
      </p:pic>
      <p:pic>
        <p:nvPicPr>
          <p:cNvPr id="16396" name="Picture 12" descr="http://www.nutrifoodservice.com.br/uploads/20121010_102019_base-molho-tom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221088"/>
            <a:ext cx="2160240" cy="2405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 dirty="0"/>
              <a:t>FRUTAS, VERDURAS E LEGUMES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Selecionar os vegetais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Lavar um a um, retirando as sujidades maiores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Desinfetar em solução clorada por 15 </a:t>
            </a:r>
            <a:r>
              <a:rPr lang="pt-BR" altLang="pt-BR" sz="2500" dirty="0" smtClean="0"/>
              <a:t>minutos.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FF0000"/>
                </a:solidFill>
              </a:rPr>
              <a:t>Água Sanitária – 1 colher de sopa para cada litro de água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000" dirty="0" smtClean="0">
                <a:solidFill>
                  <a:srgbClr val="FF0000"/>
                </a:solidFill>
              </a:rPr>
              <a:t>Hipoclorito de Sódio – Seguir recomendações do fabricante</a:t>
            </a:r>
            <a:endParaRPr lang="pt-BR" altLang="pt-BR" sz="2000" dirty="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Usar solução de vinagre por 5 minutos (1 </a:t>
            </a:r>
            <a:r>
              <a:rPr lang="pt-BR" altLang="pt-BR" sz="2500" dirty="0" err="1"/>
              <a:t>col</a:t>
            </a:r>
            <a:r>
              <a:rPr lang="pt-BR" altLang="pt-BR" sz="2500" dirty="0"/>
              <a:t> sopa/1 litro de água)	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sz="2500" dirty="0"/>
          </a:p>
        </p:txBody>
      </p:sp>
      <p:sp>
        <p:nvSpPr>
          <p:cNvPr id="18435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4000" dirty="0">
                <a:solidFill>
                  <a:srgbClr val="CC0066"/>
                </a:solidFill>
                <a:latin typeface="+mj-lt"/>
              </a:rPr>
              <a:t>PRÉ-PREPARO</a:t>
            </a:r>
          </a:p>
        </p:txBody>
      </p:sp>
      <p:sp>
        <p:nvSpPr>
          <p:cNvPr id="18437" name="CaixaDeTexto 6"/>
          <p:cNvSpPr txBox="1">
            <a:spLocks noChangeArrowheads="1"/>
          </p:cNvSpPr>
          <p:nvPr/>
        </p:nvSpPr>
        <p:spPr bwMode="auto">
          <a:xfrm>
            <a:off x="395536" y="6165304"/>
            <a:ext cx="504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b="1" dirty="0">
                <a:solidFill>
                  <a:srgbClr val="C00000"/>
                </a:solidFill>
              </a:rPr>
              <a:t>DESINFECÇÃO -  VALIDADE 4 HORAS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539750" y="1412776"/>
            <a:ext cx="86042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 dirty="0" smtClean="0"/>
              <a:t>Vegetais</a:t>
            </a:r>
            <a:endParaRPr lang="pt-BR" altLang="pt-BR" sz="2500" b="1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</a:t>
            </a:r>
            <a:r>
              <a:rPr lang="pt-BR" altLang="pt-BR" sz="2500" dirty="0" smtClean="0"/>
              <a:t>Vegetais consumidos </a:t>
            </a:r>
            <a:r>
              <a:rPr lang="pt-BR" altLang="pt-BR" sz="2500" dirty="0"/>
              <a:t>crus 		</a:t>
            </a:r>
            <a:r>
              <a:rPr lang="pt-BR" altLang="pt-BR" sz="2500" dirty="0" smtClean="0"/>
              <a:t>	desinfecção</a:t>
            </a:r>
            <a:r>
              <a:rPr lang="pt-BR" altLang="pt-BR" sz="2500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 dirty="0"/>
              <a:t> </a:t>
            </a:r>
            <a:r>
              <a:rPr lang="pt-BR" altLang="pt-BR" sz="2500" dirty="0" smtClean="0"/>
              <a:t>Vegetais </a:t>
            </a:r>
            <a:r>
              <a:rPr lang="pt-BR" altLang="pt-BR" sz="2500" dirty="0"/>
              <a:t>que serão cozidos 		</a:t>
            </a:r>
            <a:r>
              <a:rPr lang="pt-BR" altLang="pt-BR" sz="2500" dirty="0" smtClean="0"/>
              <a:t>não desinfecção</a:t>
            </a:r>
            <a:endParaRPr lang="pt-BR" altLang="pt-BR" sz="2500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pt-BR" altLang="pt-BR" sz="2500" dirty="0"/>
          </a:p>
          <a:p>
            <a:pPr algn="just" eaLnBrk="1" hangingPunct="1">
              <a:spcBef>
                <a:spcPct val="50000"/>
              </a:spcBef>
            </a:pPr>
            <a:endParaRPr lang="pt-BR" altLang="pt-BR" sz="2500" b="1" dirty="0"/>
          </a:p>
          <a:p>
            <a:pPr algn="just" eaLnBrk="1" hangingPunct="1">
              <a:spcBef>
                <a:spcPct val="50000"/>
              </a:spcBef>
            </a:pPr>
            <a:endParaRPr lang="pt-BR" altLang="pt-BR" sz="2500" b="1" dirty="0"/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500" b="1" dirty="0"/>
              <a:t>		</a:t>
            </a:r>
          </a:p>
        </p:txBody>
      </p:sp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pt-BR" sz="4000" dirty="0">
                <a:solidFill>
                  <a:srgbClr val="CC0066"/>
                </a:solidFill>
                <a:latin typeface="+mj-lt"/>
              </a:rPr>
              <a:t>PRÉ-PREPARO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4787900" y="2204988"/>
            <a:ext cx="936625" cy="215900"/>
          </a:xfrm>
          <a:prstGeom prst="rightArrow">
            <a:avLst/>
          </a:prstGeom>
          <a:solidFill>
            <a:schemeClr val="accent2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788024" y="2852936"/>
            <a:ext cx="936625" cy="215900"/>
          </a:xfrm>
          <a:prstGeom prst="rightArrow">
            <a:avLst/>
          </a:prstGeom>
          <a:solidFill>
            <a:schemeClr val="accent2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1746" name="AutoShape 2" descr="data:image/jpeg;base64,/9j/4AAQSkZJRgABAQAAAQABAAD/2wCEAAkGBxQTEhUUExQWFhQXGBcVGBgYGBwYGBgdFxcXGBgXFRgYHCggGB0lHBcXITEhJSkrLi4vGCAzODMsNygtLisBCgoKDg0OGxAQGywkICQsLDQsNCwwLCwsLCwsLCwsLCwvLywsLCwsLywsLCwsLCwsLCwsLCwsLCwsLCwsLCwsLP/AABEIAL8BBwMBEQACEQEDEQH/xAAbAAACAwEBAQAAAAAAAAAAAAAEBQIDBgEAB//EAEEQAAECBAQDBgQFAQcCBwAAAAECEQADBCEFEjFBUWFxBhMigZGhMrHR8BRCUsHhIwcVYnKCkvFT0hYzNENzorL/xAAaAQADAQEBAQAAAAAAAAAAAAACAwQBAAUG/8QAMxEAAgIBBAADBQgDAQEBAQAAAAECEQMEEiExE0FRBSJhofAUMnGBkbHB0RVC4fFSMyP/2gAMAwEAAhEDEQA/APplRJaFsJA0cadBjDjoMcYdeOOOvHHHCY405mgTSJVHHUczRxx3NHWdR7NHHHs0ccdCo44lmjrOLJSSYCWRROommSSWcR3ix6OogpwWMGnZhzNG2cezR1mnc0ZZyQPOrkJ1I6RFn9o4MPcrfouWU4tHlydIF/vpPA+0QP27j8oP5Fi9lT9UCzsaUfhYe5iHL7Z1E+I1H5v5/wBFWP2Xjj97kBNWtRcqL9flHn5NRlnK5Sd/iXLT44KoxQ3pMW8PiBJH28eppvbc4LbmV/FdnlZ/ZtyuHAykzgoOkuPvWPocGox5o7sbtHl5MMsbqSom8OFUeeOs6jjx1nUczR1nHs0dZ1Hs8bZ1DObLcQxoAWT5LQAVlEYadjjj0ccdeOOOExjNIvGHHCYw05HHGTm4+ubN/pFSJaQpN7FSgojMzOwA0ffZo8bW+0JQklj8nybFbjOTqxcuYf6kxExQyhYU+9wX+FmDdDCcWebhuTBlw6DqHGqpBK1zhM0aWU6uNS3wtbTVzDlr2uU/16N2teY1p+0U+YPhQlg7hzwDXfmfSF5vaeTqPr8vzNjFsOocQKsmdROxBs5GjsGiFazLPKllk3G+vJ+nXx9RsYqviaKnqbR6b1Dk7s3ZQdImDWGQzLtgSizq5IJzO4ivxqj7oFc8nlSUnkY6OavvHUAzl5QSztsIZmy+HBzq68kHix75KN1Zmq7F1KNiw5R8nqdVl1P3+F6Lr/p9NptBDEviBDOrZ3iX3YlTcIFyZBT8Vn08uAjF7/3SbNq8cFZbRyisqcBIGl7nraMypQ4vkmxayU+a4Jz5BTbSFp8lcMilyRmLLbWjElZqirCsHqylRcWt56xdpNV9mnfk+yTX4FKCNMpQUAQNY+s02ZZIbl0fOzjtdEVSyzw9ST6BIERpxFo049HHHgI04cw4UVTpWYRjRyYrnSmhYwpjjjscceeMOIqVGNmgtPWZrFJSu7pOobmLRHDWY5ZPClxL0f6hbXVl7xWYB4tSGdJXLSsyyoMFh3SXcGxD6aPAyVqjGrMFjNMqgCB3omrWVKIIUDmOqgAbuRudX428zUaWF2+bX/jOUtgwkyE1EtKw2cXYbg6vxZ83kY8ZXjbh9cDpJS5QTOlJCRNUlloOSYCd7JBPHRvSMSdOPp+xtc2TRTgomGSq68pA0ZtQOsNjtkmvM2q6B6KaSXNiCAbc4Q4LsOJpJVRaGSyUhqQzpFg30EU4YxmlJ8ICTrgJTOJ00h8Zyq49ANIMCrRVGVq2KrngVVxKTy2PGKJztBwRkcWk5VFaNNx9I8LUYVdo+j0WpuOyf5M4vGEJlZk66BO7/e8edHSTlkp/qTa3J9mtz5fl8QmiQTLTMX8SnBvYZTYDlrHoZNP4UFKK+v5PEWZ5Hcg2UpzaPGyybk5M9rFHZjSLcRLARi+9QzT22Kc5JtDqpcl9JLkPpASoITc6nhGY8E80qiefqpJK2Pkz1JDGPdxvJgx7ZHkOMZOwqRWhrxVDVJRbYqWLkuRMSsXEUYtWnGxcsbTKJyGLRdGVqxZECCOOKMdZw4h4s9GglNRJcc4Fo1MVzZbQsYhditX3csqGtgOp/h4j12d4cLlHvpF2g0yz5lF9dsrw/FBMsQx9v4iTR+1FlezIqfyf9D9Z7Nlh96LtfP8A6GGllrIUsOztchnZ9OghmdwytblwuiBQoukYWhI8BIHM5teZv7xP9lhu3xbTf5/9+Z11wcRJGZiXEPhPIvdcv7N2rsIEhPDXrHPLNPs7aqMH277IKKVTpa5kxIOYy1KfIHdRRmN0301HTQJSld/uKnC+hNQpmylAy5ahLYMVKS7s6j6k6R5eSpLdJ8/g6/IJe7wjRJWmdKWhQCVLS2Z7Ej4SW4EC8IhkUH7/AOox8mUw/EJlOsonJLpLKB9lJUNQdQYsyYYNqUQYza7NEFJmgrl62JHFoRNp36jIvkoocVzOg/EmxhGWEkvgyiEkx/SVzhnjseWT91muNcjCmqbjjFOPIlVAOIykG5feLcTW52Jl0Hfh0LDKSD7RfBRkqoncpRdpiWvwJL+F2vYmx5O1veIMuNxnT6LMWoe34nzzEKCdKWe8lhJJd/ygO/g49db6AwPEVSRHnlkyT3TGGHFUzxlXgQGPAkaJHHXUxJqptxfJTpMW6SbGdPiUtnBD8I8eWCaPcnhndAtRiIUSHF4bHC0rK8WHYrBpU8lQCASeWsO8O1yOnSjukPMNl92L/GdSPlDcUoxfB4upnvfwGSpriLpNShyyFKmVCZEUt22/IZSDKWoZminBkaaURU4+o2E3MCI9fDlbkkSyhQKYvsAgY4wcQ8WdjTGejTCipkPASQUWZTFJImTQgk5UXUBupTMPIfOPD9otZMix+nf4s9nR5Hp8Tmu5dfgvP9f2L5UlCLJAS4u2/WEQ8PG6XArLlyZeZuy9Km6H7tBu1K1yn9fMV5fEmuoZg8F4qjKm+TNtoH75jCpZlGaiw1G1ZcmqL9IF5Zb68kjNqoLp6kEXg8WbxI7vIGUK4PTsPkzFZlS0FX6sofztfzh0owk+VYuiMuhlodORLK1AAYxihCLppc/A7tGUx3AUTpSc+YDVKwPHLfQK4i9wd+BiBQnp/fjzF+VdGSjfDEmH4dNkKYeOXZlJLvxcag/XWJ82SGVWuzKknwDYxRzJcwz5fiSpgpFg1j4kuddLAPDNNlhPH4c+10w9zi9yCKGtuArwqtYm9wCCW4gwrJgrorjkUlY/w2pdTQqDphSXA/p5sW48nImSGtPMj1MU7SZNOIW2YRU4rJGhF7GLq+iRMSUTEhSTx+Y4HmI86cdjqXRQmpIy2NYYZErKgEy9HG3+b6xBqMMk1XKL9JOO4wU2mUnR4cpp9n0ePUxl2elTC+8dKKoe3wP8IQ3i3PyiDM74R5mqzJ+6OErMJUZJnmyaZaioMNjkk+EKcUiaJvOOhbVNmP4F8qdDlLzYNDqhmOHj1tJ79P0JsvBNUeqmTkCY04cPDxR546zjhVHWcDYhiCZKFLVoPJzsPOFZcyxxcmNwYJZpqEe2YqmxFBBUVDMslSm4kkabC1n2aPmsmSL96T5lz8/r8j3c+myKe1LiKSX6fV/EPkVIP5gW4QWKfxIsmNrtExUgFnbkd+kHHNDdS4fp6guDq+z1RM0jM03wDBAkuozpcav6ERPL/wDtBPzQ1rZKixUziWhkoKS950An6EkVuwgJalL3cYXh+bGNNWaQ3FOV2+xc4oji9fkykggPc3AdtCfvSC1E3xuT/wCgwivIx2J9pVKSUJTlQdVKVfXQJHHm0KhFuLVgZMkUZ04tOPwnIOWvrtHLT41y+SR5JPotUvKgzZpKsoKmJcqYPc84HmclCHmHGHG6Qiw2oMwuSXJfoTF2aCgqQuOSSZtMGUUlLnV7+RjyMq5tHrYp74/E0tNVQiOeuwnAb0dTHpaXUJuhGSA1lTGj1oTrlEso3wwggKEPlCOSIlNxYHOls4Oh+2MedKPhva+iqMr5MbjeDBCnSPArTkeETTgkehh1Da57E8zDRwhbx8cMrjqX0dpzltwiLJHmwcvPIambGJkrHFDghVdasoOybnzJsPeK8OjUnuk+Ph/IqeauEgqX2fO8wNxAv7locvZ67chbz/Arm4YtB/Ul9R+42gZaSafHKCWVMPpyUhmaPTwQ2qhE3ZcoxahLK4YYNiqG2Lo5njLNo4VxlnUZrtsgqkpZ2Cw/mlQv97x5ntW/BT+P9nsex5KOZ36fyjHTpOQW1OsfPKW49vxN7+BVTSpr5keHm7fYhkpxiuQcuXFW2XI4lqUQy2J5aQh5FLg8uW1O4BInEABRihZXSjIQ4rtA9MplkDQ3gcVqZs+YhFZ8Dw/NzEDH94RVOK5TlBvvCYY3VooUbKZPbFMpQCnVxy3I92izFgyd/uTZsmOPFlvaDtp3qDLQxlkJVmIUFAu5DH7vFD3SjtkRTmv9TJmuB1Lm5YXNg5Po8d4Un0KUfUYYLRVNQXlU6ygfmUyUnkCth6RstM675NSb8jX0/ZUzf/UIKRwlzAX5EFJ9jAY9NKLHRbXZyX2LpUHwIX5rV9YObyT4/pGeFAb0+CS0gcupb1gfsMe5MOMtv3UFSKGXx9oD7Hp75GeLMOl0KBcKMb/jMP3oSa/AHx5eaD0gAC/r+0W+HHGkk/1FW5PotlrYxsZbWDKNouUyhDJKORAK4sW1tM4KTpsY8zNiauDKYyT5MVTj+ssTVLDHKlGYZXALnRy4uHjzN3hLa1+LQT4dpk51AVPlZtNb+cFjyxlF7x8M7rktwujCFZipztuBz5xu+MX7oTnvQ/p5xPEw7Flcm+2KlGhlKSWuR6xbixvzfzEyaPJYuCfKMioO4t9+TOd8NFa0NoXT8ozFGeKa2NuLf6HNqS5XJWDHspCDyoMwYLVBsFFC5kAw0ilU+BbCSAcUVnlqG7OOouPlE2qh4uKUPUo072ZFIyNPJznN+XbnHzmPH6ntZ83hrauw9Eq/lweMlicpO+jznItlU0bj09MGUyjFFZW5fWMzr3kgsfRGkAJflDMNOVgy6oh2orxJpVLOoICR+oksE/v5GLVj8WoC1JQ95nymZUzJhJWrKDct936PHowxY4dE2TUZMnC6+BXLWkFkur732EbNNg48LkMkUExSQS4fbiOLxM8sE2j2cPs5UnI+l/2fUqJNODlAmLJKl/mIc5QTsANv3JjI6lN0ybWQrJUekayZOBBcnq9xzG0Nc4NdkVMXzagJ/OT1b9hEzmou97f6DFFvigOZXgamFPUpPkJY2AYnjiwlpCM6zbxHKkf4lHhyGrwS1UZ+dI542lwW9mq1a5KZkyylahmbaw6h4yFY5Nt8fwZzJLgd0k51f4fnDNNOUsjf+v7mZEkviMKmUyXGsO1eJvHcO10Lxy5pllLOzCF6bN4sEzckdrCELaKoyUWKasuWjMIZPGskeQE9rMZ25whakCdJOWbLYkgAundwdSL8LPyjzcmJRlclf1+45+8uOz58nHZw/prUNSlKnSCoAgAl/CH421hL0uNrdFeXXPH8i3OS4Nxh6MqUp3A99T7xBut0j0YRqKGsi131imGOMeb7BbsYS5xaLk3tEtKyxa9CX6xsmm1Jr8wUuKRZQ5SSFHw8obpVCM/efHkDkuuCU6QkGyvUfSL5ZIp0hMba5B5gaDTOCpioNnIFmqgGw0CrXANhoCnzdWLvbXTnE2bMoL4jYoCRKAsBaPJoa5N8suQiNpAthMtIAJOgDnyh0IoBsy2OKXMUoS1qeymZNrfCPR7vqYjc4Ke6a4MlKSVRdDjApaJoV3anUmykj8r3Hqx9Io0um3K75CnmsX/2mYWTRgjRMxBV6KSCPNQi6OPwpbhul25JOEvNGFwfsbPn/Goy5f6lJIzf5U2zdbCJ9R7Uw4fuq38H9UH9kivM3eFdmKaQAAjMd1qAUX4szDoAOseNk1+XUP3nX4fXJRGO1Ui6rlS90JbiLevCFRlLyY+Ln5MGoqoAlKbAEt84ri3xYjNjd2w6qqCAA7hW3TjD5p7a7TJopWBTp+z9YRKNcBpE5QChfeDhBNcgvsjJpGNzb5wccVPsxuxnTSs+mg4coohh8TroVKWwZDwa2iyVYkJScmETcXQEeI32HGAnrscYO+w46eTfALh1cxEeHpNVLFOmU5cVoehThxpH0SalHciCqdM8mdl6bj6Rim4P4HOKkXllpYnXQw6W3JCvUWri7R8T7Z4KpE7KlLSTmIKWdJdlJ8rMeBEebp80Vd/eTqvwHSxtvjpmqwiqCpSFO5YAlmLixcbFxHm5FtnX16lsOY2M5c6CjNo5xCU1Nof43u0LcOQmRUPY6Q7FlcnT4TFyjQylU/51Fkjbcx6GPCpPfJ8L5k8p17q7KDNzEnaHRi5St9GdI6qKUAWrMEzkLqyeQWEKkxkUJ6ico2JibJLjkoikeRaPIyZd0rDLkcYyLsxkZlQBpc7cPsQMs8F8QLoTTjMMk05U5UFIUrOpRKS4JCix0P02jI5mpNp+f1+QryoV1sgS0hOcolgElSiGdmTnBYkZmNjsL8chNym3Vt+X9eRsoxUHcqL8FlTFTEqlgZkeNGYkMUtlSTrwF+N94dDI1NOxSjJ9G3ra5CpIDpJdPhOqSCC19WbXlB6rVRlpnFPl/qirTxvJwUzFoKcwLXZn5DXzePIzYsbx748fAsjuTpmTxLGJiVqTYMS1vQvDsOmg4p9kGbV5YyaXAu/vzZd+YsYsWmg1wuQMftHNB8u/xOS1BSgpC2PBWn+4fSCeKlTRdH2rGaqcf0f1+44lTyAAoOdBu78DC43HgJShPmLHsqnlqQELDtvoRvYxXFR21NErnJSuIHV4YpAeUe8HD8w8vzeXpHSwNK4c/uMjlUn73Aqk1QL5yU+33vCq/wDoo8KX+qNPg1P3aAA9/Ex2eL8GPZD8SHLLdIWY5imXQhwW1B8rb6xBqZuUqRdpsHmxEqvBIu53iLwmWbaGdFWc4lyY2hcommw/EGGvrpFej1jx8N/qRZcG7yDVVSCLEdH+UeitXikuJL8BHgzXaYvqsQyGymPD+IkzamUHcGMjivtCmZUPpHmQ3br9R7jwBzSXhjXPJsS9E1gIapUkjqsvRNgm135ANDBCkoQqYsslCSs9Egk/8Rfhxxk7JpyaRXhWPCekZLocgk2I0a2wMU6eT3bX6k7knyhulUeohZ14KzqL1iDZyFNdqYRMZEWLG8eP7Rz7I7V5lWNWRSY8fHkt8jGgXFEqZKkglQIDbMogEne1r6M8WUpKmJyRfaKwhQ0IU2o1GpdiGIPrpCpQilQqSd9lOJSMySpGZBTc723It84DHJbugRLUlav0lNnJVcC7hiejaxVjUUr8w8sovmByTXKQ4dwABm0JuS1mbX3jpYlKv2F41KUqQSBNmgEshiFOXJPk4b1EA3CHxOipKVp1RWKzLNUUvoCshmOrOeLE+SQOpeFvxpP8g8Go25rk+H38wipWmallX4HccxCIKWN2j3s2khkjUkZvEcFnAOhlcnY+T6x6eHVYm6lweFl9l5VezkTSK9aDlU6SNQQx8wYveOMlcTzpRlB1JUx1Q46tJF7RNPAjo5GujS0PaF9bn0hLjJdlEdR6jinxR9IXukimGSEiWLYV35QQoWUMx3Kd8rWPnFKxb6dlum1fgKX4cfiaGkRqAwIFhwtaLUl0Qt+bPm1A6QCeseFlqXB9rKnwHpq2uAB5B4meK/MBYYehYMTI3jPs6C8GPoeViZO7xy06NWBE0YmeMC9OjHp4htNN7wEG7b8IROHhvgj1GGKR4J2NodjimeVkTi6ZcplDW4t9PaPQcMeWK55X1+30uiZXF9AUye1jEcrTplKqrLpFSOsb4iSpqwJRGc6kFRIXJzZSoWOwIIIfk4vFmlyKtr/8JcsTNYEk081UmY2ZJYsQRoC4I5GDncclkcVTo3ElTx62Ke9WEEpEORjZfUKYQ6QKEtSYmmxqAiHj532gnPLXw/Aqhwit4jxQp3Qxla5kWoAHSoIvoSXba5u8DNbafmKlFt2i0TtVJIbQ6H2iaSbe5AdC408kk5kJBY6EjUdWfSDWWfAvi+QaoxKmQyAkONCSCx5Pqb+5iuEZtXTB3IWfjpgU2QLHHPlPLwt+8F4UGrbr8v5GQYPU1I1UACdgSoO7X9YOELfH9HY2o6iLSvleX/vQRTTCdL9LwEon02TUY4vbJpP4stVi4QBpcOP54Qv7LuYvC4ahOUHxZ0oFQkGagFP5XF/9J1A6QcYvDKoPkn1scCWxq3+3/RJX4CUH+kX3ynUdD9Yuhqb4mjwMmk84AMtSkFlODztDnUlwRuDi6Yxp8RUnRUKljTQSbQ8wztVlIzbff3pAKM8buI6OfyY97M4ikFRVOK1KUDmVqwSAH52jo5KdytHoZdVjzUopRpdA3atUhCwZavGpiUMMoBBuGFi405wrNCEncT2/Zs8so1Je6un5mdmVJ6Pfr0haxo9WLi+ir8RBbBiZcJtngNvNGb/eo6J8dsDGOF4lkWC9t+kT5sNrgRqMSyQo0E2clQ8CXBu41FtPvhEOOEvu1yeVPE399i1U2HrojlFxdMrVMjaBstkLA1BPQRjxyl0JnnguA2kxRPeBCUEAlsxU/szQ3wkq/sn8fc6FFZQKmz8yVFKifEQH03BfU/tD8eXdGmrYvNj5tM19FmQkJKipTXJZ/YRfCcoqkxdDYbx6iALq3SDmdEz9Wu8SZGOiDoNjHlZ177Y+JSuEU2MtHAmGxjXYuTE2MT2hMlumNx8IVUOIFSykaZSfQgX9YLJgqNiMs9zPT69li/3zjI4fdJJPkCxbCkTP6ktgtrpPwnmBoDD9PqJ4/cl0c67EaZs6UWUr/SbkNwJF4v24sitI5SrsYyajvQSwDMFE7PY6aC5iaUPDfffR0Zu7Q5p0JVkSq6QzE3sSN+X3vEeRyjcl2MeK4qXZfRTErmJExKDcAgB7EkBQJ3FrH94CacI3Fv68jMeSSlafPw/QMp8LWudMRI+BKhnUtTuSgMEcC2U39nDuwPxIrc+WuP1/9DjcZfDzLarCFSk5lC54n2h8sbgrY7du4QhrCFKEuxS4J3vALj3kM2pqmWLwKnKw6piEkgWO/VQLD6xs9Tkj91X+JDkxQ9Gi+u7LSwpSqaapATlIzDvNQcwSXDpYpuXOoOsLevXEZxu/r+/QB4P/AJDqChTc5GUTmOVhmIcWCvCl3dgw/eWeqnF0pcfXp3X5hRxp9rkIrqIEsC5sHUxIsxYgO1y/GAjqpS5lx+BSt8I7YSdfixTiWFeJPjygiwIOuZgEjQA/esU4tSqdK/6LNNrvs8Gmrbd3ff78iVcoBShnASlRS5cacizlm04xYnaTrsu/zOJR5Tv0/wCkhUy06Er/APqn6wLhN/Ahy+28j/8AzSXz+v0LUVT2ypTmCgBoWZsxJuwPqxgdtO/QLSanUTl42WT2x+b9K6/hBP4QoTmUXHB29SH4bcYW57nSL5+1JOPuKn+pfQYkuUoMSnbMDyuAfOOcK96D5C02pWrjKGRLivz+NeXx8uQuprs5zmxOrbni3pCHFydvsg1mTHhdJjDDaTOgrLPZhyL3fjbSC+ztqzy3nlk7L1UCCoFRWU6BIWE9fyEnrFEVBK6+f/AKs7WyUyykpZRLFIGupvb8o46wvPBLlM1cch1JKEtOZXxGDxY1CNs2Um2TRM8WXc3VyGyRFOGLlIwdS1Wj1AAmvHyg5GRM5Vm8R5B0QeVMuR5/ftHn51zY6PRXWTsiFKA0D+8I8uDpyaViU44T+ZvIQSsk8ZgdSkzfzj0+kaoxTsNaiVVwL0YbNluUgrUd0hyw5C8OdT4QO9iRc0hZCwQeBsbW0MP2JLgT2BrqpklTo8SRql9uKTtDljhlXvd+oN0N/wAV3iM6UiYgi6Trbpcbi2kTRhsltfDD8rF1OUpUDLJSn4ilyOBbMLj30h87cff5fqLb5s02HVqSrK+t03d+LWcab8Y8zNiklZfiyp8IfYVQATFLH5vy6AMOV3JvEWWcpRUV5GqKTbCqLFkJnCUlwSH5OXJv0B9IGeOWxZI8V3yYpK6HVeEzpSpat7uNXd/n849HDqFkjtfISVO0Z9eCJSy5YAIDsS787wbtrgNS5piyfJJLnNuw9fOFPhcmTUe2ya6o2D6W+TsPIekTLHwxLkEUlQoEk26wrLjQcFbJLxBI5nkCfUxixNjLijqq/MkBTZddA/V9o7Y1whcqfIixqm75Ku6AJSl3yDMWIs+vGPQ0slja3vv9CbItwmwPKtWUFOd2yqVlJ4s+pYGKtTuird18OQ4YJLmSNJiyJUpUqdmPhLFTOANQVH4khyNAdWIiDA8mRSxr6/h/Io3tRq+D2MTkokpLJQoDKMqcwBId0JdiwB1I26E8MXKe18/0c5c8iKTKUohRJAAdnN23Afw21+3qlJJbY9grVSxJpV+K7r0v0C5lU3M8XsOQBHu/1I7IpcdkE8kpO2RkY+ZJDF2u315QSwSkgVOnwM5OPzJguGfRrW4AfvE+THtdJl2GEpLdLr9wqmx7u0n+jMUviGV63DW6wWOMF21fxMksnbiF4Nis2dMcypgcWKsuUBrB36wOZ8pKSsCDbfKH9FRqSXUC531j0MDj5BsbS4tFjCuQW0hkujEZauN4kmhsRRXkgAixESZo2h+J8lCMYGkxPJwHB6j/AJiNproa4x9TOYzSpBzSVpY3yqLN/lJ+Rh2LJbqUWRZMEf8AWS/URf3ktHEc9R6i0WLDGXRK00WSO1S03RMIPFKm+UEtK4uztzDP/HExTCaETQP+pLSS3DMzjrGvBJ9m75HTi9LMHjkISWbwuPQu/vvCniyxfus3cvNCqqqZKbScyXOj2vz2hsYTlzMFyXkVS5SFABjnuDmBIy7qDWzW15mNlKUW35fyco2viGYWDLy5WAfc+LTUq309zCM7U73f8GQTi0bvCa4KDODsSD66R4uWMovjgrXIapEiVLC2LpSxUbrIGa5LP8RHLlG7/EaVd+XX0/QxJR59AifNUEgpDl24a6EvoPrE2nltbQ2NeYVLpF5Q5D7gXPk7RVHO+r/sCUvRA8zB1rJsUJb4lEFR42FvIQ3bKcqXXxFu/Mz2JTZchwm547njaMjBzdIzozk7EJiyyD/pZ1GLY4IRVyBeR9ILpUlAzTVddkiEzak6gv7GRT7kyaMSllYaYVX0CSx4OeHnAvBNRfFfmHui32cqpqlXlqPiLEaPx10a27wWOCX3l0Llx0KpODTfxBmKkTCkrzMEqVfUnMAzEv5HWK56nH4OxTV16ofGOWUVHazQ1eEVUydL7qT/AECgpmhagNSX8KlFRs238RYcuKOKTlL374r/AIb9my2uKXxDcVwCctKCkJUUZiBm3UAHYgAsBx3ifDrcSbVtWbl0WWuKM7i/eSQkTZRl8Cb5n/UrR+QZuG59THLHlVY6/k83JhyQ5mmZysxMmyb/AHoOMWY9Ol2KaNlQ9kVIlImTMsxKwJyVJcOCh+7USxdyCPbeIdTqXF+7wuvzKFh2gdbLzzCiSTkUQUkEuASCNCCR98YXCW2O6fYzLN5Ekhxi8pSe6OUFLZJhBZQLulZ2Yu3kBwiXDOElK+/L4nOUlFRQ0oZ4lS1FalFJHeDuylJQEZQQljd7hwLOdCxie34iqPPXN8vnk5Ok7Y2/HCdKTMXLQlQtLdwCVukBC8uqgw0bRw94c8sra6XqrXX4efyN4as9KxBcqXZCRLQQi5UHDA5gbgXLMfVy0V4de4xSStJfg27rrkFxrkz06rmocZ1Dooj94TeSLpt/qA1JC2bWkm6iepP7wa3ebFbmCTannBpG8gq53OGpAtMFnsoawyLaM2HKSTLBcgHyjsk5tUg1jG038PNA7yUlRG4AB+h83iRSzwfuyDX4Cev7LoW5p1Mol8qyw6JKbeoivF7QlHjKuPVHbbEFbhU+T8ctQHGxT/uSSI9HHnxZPutfz+hnhtsFSlRIfRw9+Y4Q10kb4E/Q1dBJDeHfdz6dI8jLJ3yFDDN8hLOsIyuSxytdnYn5/wAQrqO6+A1aqNchNNWy5KilIOc6uSPnATxTyR3PooUU+hpJxBalJKQyQ+Yk3fYAcX8oklgUU7fPkC000NqWsSsgFd3sDvE8sTqzaHRp3gXp12jCiYSn4VGArY+A0hDjdBKqC81KgoWzILeoNorwanJj+7RkoJ9gFPhkmUD3QOc7qZy21ofPUTyL3gI4khcMCqKib42Sj8oJbzV/xDfteDDj93l+Y5aHPk5apfEdSMBky7ElXFvCD6X94inrMuTlcfX6Hq6f2VBK5cjGTMSj4EhPQfM6mJ5RlL7zs9KGlxw+6qCUVsKeE14S78XcXawvtbjvBR6A8IKFS+hZY1Tx5g7xmTGpLcu/rkR4dd9fXBLvwoFKwCDqCHB5EHWJ/ei7QMsPoJ63sLRT7iX3Sv1SiUNzCfh9o9TR+0NU5bd1rzvn/vzPN1Gmw03KP6cGnkU+WR3CNAjIl+SWSS3QRYp7m4vzIZI+UzpBzJQoMUTFOFEJUcuxSS/xHbhzhnMN34ejf1x6kzvixnMxBSSoqUVIPg7tKb+JgXL9eVxEkcSaSiqfdsY3zdnp2HykylCWtQNkpJNwSQ7FvFbUaXvqI6ObJKdzS+P/AILlCMVwMkViFoRKJUzgeFg2wsdW2Bfa0T7JRbkEpKSUQqgqu6R3KVBSkjM5cAgqsSznS29wYXlxvJLf0n9fBBxah7oXjOHso23j6XNhT5AixFPkJV8SQ/HQ+oiZQoNxT7Qkr8OT+VageDZvpHeJCI7HoZTfmvyE1VQTQfD3ih/8aobDNifdfqhr9mz8v2BVUFSf/bmf7FQ5ZsC/2X6oB+zsoVSYBVK0SR1DfMwnJrNOvM3/AB2VdjBGA1X6f/z/AN0TPWaf1/f+gl7On5v5BMjB6lOqfcfsqFz1OB+YX+Nl6/INl4fP4N5j6wh5sJv+Of8A9fItHZ9RDqSB0H0gPtqT4ZTjhKHDlZKR2ZD2byjJa9jt8V5BqMDSi6rdDf2hD1cpdGXF8KKF+JUciUAEJ1c3uedzFODLmyO5Mq0sNsWkqRT2flGctSdJY1I4/pA/eHaioJN9s83VSU8jrpcGnTgKB8MsHmp1fO0RzyZX90lW1B0mTOFgHHP6wuMcnVHNQYavBphIdSADzJ9mEUf4+d8tC1kXkBYh2dmpSVApUAHLO48jrGz0c4K1yMwuOSai3Vme70J0147wnY32fSYNFjx9Ln1OJqzsY14kVPGn2SK4yjkFS1pQAdS5N/YH5wElJvgRJTm2uvrkEVMc9YZRQlSJrKhY9bwKSfQKcX0TpK0oUCNfu0Fta5RmTEpqmHqq0nxAM+otY7tE+SFyJ1ja91uxhgs8qSSdHYeUPww2XR53tBJSUUMUqvD4tpnlSMr/AGk42UmVIVo3fZ9LJcBKTvfbkI9Gp5F6ry/MmlSMlSVSZhAzgKPqOHnCMmOUE3XApe81yH4ThKFr/qd4yNfhGe5N1ZnvroLaQueo2riufl8v5Njjt2zyqVRWSglJcpYAHQ26taMhyqasLb71rgdNOSiXbvSkEEAZSXILjbjb7PPT+nHzN5Xx+Rs8YpcxtvrHuZJRXbBimzOVGBTVGyQOZIb2iabj2Oi67E2I9lKxJdKRMH+BQ+SmhHgpvlHo4dbtVX+pn01E5KshQrP+gghfkg3J5C8YtJv4R6MddBK5dfIIk465ub6H+YmlotvFFuOeOS90PRi2l3id6YaoxZcnEQYB4GgvDCJdQDvCnjaBcWW54GjKRL8QUxmxMzwoyDJFd4XItsd4RPD71I87UYYp0uxVW1rvwFzFeLFR2PHRmKqeZkw8PkI9bFj2xoPPl8HHS7NF2WYMBuXiDV+9NHmuO2Bu5MwQzHKkQyQV+IcMIrjkclSF7aZEEnQi0dJyl5qzeEEy6lwPQwCzuUVX5m7EnyfN+1lN3NSoAMlXjTwvqB0L+0LcKbPq/Z2fxcCvtcMUJnxjgXBUiraFSxgONhOcGFU0DTRJIYg67xj5VHPlUeqZ5UXMZCCiqQMIKCpFPdHKVbO3XpDNyvab4i3bTqJhjHFHSrs0+Af+UPP5mChzZ89rp3lbGRMbIhBu0GGSaqmUieFMkFSVoDzEHcoDF34Nf0Iu0+ZpLixE4WfIaGWJS0rWkjJmyqUClRDkDMgvzNtCNYozbpJxi+/L/pLVcs0MvE1oAAS6yLNZLvo5No8x4Iyd3SX6jt+1dGlwuUhQASUkpDKAL5S+hh+lVo1Ggo5QEeljSQEi94habRUEy1bGDi30wH6oulrENxpJf2DKynEaGXPlKlTUBaVAi+ofdJ/KRq44Qy66Mi2naPjXbXABTVOQTVzHSlYUtQVMu4ZRGunAaiCeS3yOhqHjquPwLuy3ZybPWc6lIlpLKJHjJscqQdCx1ItzhM3C6rk9GHtPIo9D3GuzGRDyFFRGoWQCRyIAvpq0TXG+eivT+05N1kX6GWlYiUqKTYgkEcxYwUsKatHqxzRkOaPEgd4iyYKDaT6DVTnYCEba5Bb2qy6pVsNBaFwXmyDvlmfxWpbwgx6OnhfvBblFbmXUlCyeo1iu0eTlm5ytjXs6lldI8zN98LJ901AnwLkSbSIrCC3Ege8BHNJSpeZuxVY3kvtF7Uu0ItE5VIo3KgDw/mJ1ppN7m1foHvXVCztThaqmWEJyhaVZgVPoxBAIB1t6Q/c29rXRVodQtPNydtM+aVtOuUsomBlD06g7iGJJn0mLPDJHdFnJc6BcRthcifCZQNDEz4S4A0OcGwczvHMdMvbYr6cBzhuPFzz0eZrdesHuQ5l8l9ehrZVLKy5DLRk0Zv3184uSglVI+eeozOe/c7BpnZqmU+UKQTuFEt5KeBenxS6TRR/ktT/s0/y/ohUUf4ZIu8twkK2vYA8DEuTTywc9r1/v0F+L4z+JAzITICgzDprG8M086lQE0SxjApVQkCYErALpOiknkb/Yi/Y1yn/H9ieHw0IK3sNKyASlKTMSxSVEqBZ9bWdxcaMLaxjguV5mbEynszg66dK+9Ke8LBTByopK/wCopXPM7NvCo5VGUvJcceiry+ufhxYxhtH0uLYPzQTOGaNHiHcn5lFNE0TdnglL/W+TGvMp/EKQrLqDo8R+JlwZdnaY3bGcbDs4IylRSTYEM/k+8ehuj91umJp91YNSYLJlzFTAnNNLPMX4lWAAYn4RbZo2KpbbMk7d0HiUCpym+jxqVytoy+OyhWHpJJ0Pt6QHhRbsPxGlR8s7ddnu4qMwfJMdYLCynLpsAOY5dHhqbiqDWolHlCGnQsEBN/nAzcatnpab2rTqY6o6opfOCFDY8YiyY933T13NZIrb0zv48rWlJBUl7gWJHWNjgUVa7FTUYRbXZszSylBJ7uWWuPCNG25XhFyS7PFc5W+WAVdIE3SwHDhDMeWV1Iy7KaEZSownN94Y3cUFLqIndg0H4XSk+NXkP3ijBi53SEZcn+qGiKwFWUbB/cD94d4+9uMV0KUeLYSmbzjnJLizaDNQIdF2kB5mJ/tDowBLmjUkoPo4+R9Y5rmy7SZWrRhnaD7PXx6pPiRdTFSlBKQ5OgH3aBkkuWVvLGK3N8GzwnCJaSkzRnXa35Qdg35vOJ99OqPI1GvyytY3S+f1+Bpgt4OLtnjs9PqEoSVKICRck/d4pbSVsyEHKW2K5O0NamYgLQbH1B4EbGDjJSVo7JjcJbZBecEFKhmSqxB0P884PcqafTF+doTVWHLQt05loLkEB25KbSPJzaWcZ3G2v2/EpjkjKPPDDqXD1sVWcDQX6+cEtFlknO+V5C5ZIp0E0NSAePEQzS6lKW2Rk4WuA/u5ZLgEef7R6G3E22vr8hNyMN22NQJwlyAVd4Hzf9NsoG7MWJcgxLPTRlk3P4cev1wdJuuB1TAgXJJ5s/sAIthwjKAZqxxjypJepaj0mZzjor4mSLzduUHOG5K/IFOjlcp0sGdwQ4fQg6QOaVPg3GMpSrOdYriuLfYp/AKSrnDe+LAOKsxcmFNbPNsJci3tNRfiJCpYSkqVZJVog/r42D6cYPeuLMq7R8sr8Mm004S5jOwVmS5SQX0JAvY2gZpUTyi0zqpiqgg38LJNtQwYE8Rf1MLSWLs9P2fqJrdFPgOoqK4SkXNnN/eEZJOTL5ZOLZsl+Fk7tvHS448zz7vkGmzEkEfxCm0glYGiXm0MMUfFVm7tvAbh+HjNmVcDb6xsMEb7sCeV1SDqupyjKm5NgIXmn/pETFXyzlDQd2VLUp1q1Ow5CCWLw1QTyXSXRdLrUZm1IvbT1hPiRfxCphsuvBIDnXSGR1CbSv8AIzYwoywtJCgFA2IIcHyMVxuXIu6fB807Vdm+4mOg/wBNTlL7cUk8vlBLjg9DDl3rk52Vk5czs5UBzsNPeEZpXJIPK6VGprVhBTzHy/5hWVKL/Ilx20xhhOIpmD/Emyhw4HoYdhmmuexebE4P4MV9o+z5mkzZLZz8SHYH/Ennx4/MpRUuYlWn1rhDw59eT/gt7MU4Qg5lETCWUDoG0AG/XnCMM47u6F6puT64HKoociSgqhqiktBYM210BONh82awHA7j71i2c6VP5C1HkW10lPxpN3uD+zR5GswxtZIPm/r/AKUYpPpne8eGbt9GVQNPSVrKuQHpHoY8cqtim0cRLh0Y0C2Z0y5qyco39OUeW8TbLFOKKaqhqEl0gW0v9WgfAa5DWSL4DaKqUzLSUn29oxPyYucV5FFXjCELCTcgh2Gg3PO20c1YUcboeU1QCAQXB0h0J0KlEvmVGUEi8dly7I7kZGNui2kqcyQSz/LjHYc3iRT4s6cNroJ7tNzqdfsQ6UI8vzATfRCokomIKVAEHYhx1aOtNHGWxLCESgydCPCkaDiq2pMR5YJct2/IoxSrhcCyhRkW5Fiwfhf/AIhG6nyUSdrg1EqbbjFkZcEUlyRmhKtUg9Y1pSXKOTa6IJQgWCUgcg0dUUujrbIK5GFv4GAy0ZVZj66tE8ltlYV8EqieV2zMNz9IDNJzZ0eAYICHCbvvCHx0NuzQYWMiQFJGbjv6xfp4vHHlci58vgMWu7jzh03buP5gpeotx+QJklaTqBmTyIv/AB5wLdMbie2SMb2el3S26io+X2IXLmaLM0uGPMSkFQBGoJP7NGZFbsnxSrhimSSiYFpPi4fqG4PKE3RS3uhtfRrJU5wCN/3ijmk0ee1zTOTklVykP+rfq+sDk3TXK/MKLrpk6Xwo8Rc3gsSUMdzMnzLgtSfC/nHVePcZ/tQxo6gFLG40inBn3LbIVOFO0em0rmxDbOIzNiuVp8HRlx0UJlRTp8Oz3n2DOd8EimKhZSUxlGimkqQAANto85tp0UVfILjGJswTc3e8LlNy6GQgvMWDE1XdHvGKwnFeovVKdyRc39Y2grGOD1xR4FfCS4PDkeUC7RkkmPFTw0Lm7XICRdInACxjoVBcHO2X/jQfC94N5U/dB2VyXIna2eG402DIWzKZRuq5glgfb7C3ryF9ZTL2SYnzaeTXuodCcfNlsuoUkDMhXpApziveixbSb4ZFWJJGub0Md4y8zPDZSrGJXFX+0x29Po3w5HJOLSlEBKr8CGfo8Y3XKMcH5nJuIJLDMkeYieWSU64O2Mtp56AQ6g3UQcIrzMpjFE+WUFIIIs4GvGDqO3a+jObsY05DBvJ4sSjtVL8Aeb5JmayjzhduMn8QqtCrGarLLWdfCWHFwzephTtuhuNcoz/Z2rRlKQGKdmux+zHP3XbHZU2GVdTkS9yAPnAAxVsUmcg5Sst4hpzMZV8DVauh9hE9iEguzm9oKDp9iMivkcLm9IpbXmISBahZLJG8S6jdKoIZClyxrSyUhAe4ZjyEV4scFj2vrp/gJlJ7iUqXks7g7wiGPw5e7zYTe4KlKteLYN2KZ5CHi5IUz3cGNo6yC5MbR1iw4Ug7QqWGMu0GptdEThKBokRiwRXSN8ST8yteGCN8JGbmCLws7QPhG7ylWCvC3p7CWU6nBlDQ+8JejsYs4SjCVkNmaM+xP1M8dehbT4CxfNBR0KXmY89jSXTZRq8VRwpCnOzqkwzbRlleSOo44uXHUcBz6RJ1AhcsafaNti2owxPCES08PQNZGLajCRCnp15BLIwWZhQ4CFvC0EsgLNwcaxzxtKwllZQigUg5kKKTygGg999mrwnGUkISpwr4Tu5YXDbG8ZGaVAyg+WMqiZm8oyfvP8DI8CqcpU3e0bhuTsN1EicEzEHQjff1iqWncgFn2l5wUkXU8YtHXmZ9o9ERmYGw29I6Wlro5Z7BxJMtYUNdDzeJZY9r4GqW5UFmsDP7QuUjlEiMSAW5Hhb0gPFqVvo3w+KGQxhCRrqNADf1h/2mMV2K8GTLaGfm0DDhwjNPHfwuEZk93sbIpyd49fHiollIvQloekA2WgwVAni0bR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48" name="Picture 4" descr="http://www.portalsabores.com.br/wp-content/uploads/2014/01/SaladadeLegumesCozidos.jpg?3a9d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158549" cy="229671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6156176" y="6237312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 smtClean="0"/>
              <a:t>não desinfecção</a:t>
            </a:r>
            <a:endParaRPr lang="pt-BR" dirty="0"/>
          </a:p>
        </p:txBody>
      </p:sp>
      <p:pic>
        <p:nvPicPr>
          <p:cNvPr id="31750" name="Picture 6" descr="https://encrypted-tbn0.gstatic.com/images?q=tbn:ANd9GcSmG_ERvuJrpAeT1vGg6iJeEgbJAN6MwLR-Gtf92fD9BGUI8n9m"/>
          <p:cNvPicPr>
            <a:picLocks noChangeAspect="1" noChangeArrowheads="1"/>
          </p:cNvPicPr>
          <p:nvPr/>
        </p:nvPicPr>
        <p:blipFill>
          <a:blip r:embed="rId4" cstate="print"/>
          <a:srcRect b="26804"/>
          <a:stretch>
            <a:fillRect/>
          </a:stretch>
        </p:blipFill>
        <p:spPr bwMode="auto">
          <a:xfrm>
            <a:off x="683568" y="3933056"/>
            <a:ext cx="3168352" cy="2088232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1458427" y="6228020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 smtClean="0"/>
              <a:t>desinfecção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4.bp.blogspot.com/-IntDU-q7gOc/TeL0lQ3m7TI/AAAAAAAAAtw/zy-fIUE_xSo/s1600/o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3168352" cy="256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 smtClean="0">
                <a:solidFill>
                  <a:srgbClr val="CC0066"/>
                </a:solidFill>
                <a:latin typeface="+mj-lt"/>
              </a:rPr>
              <a:t>PRÉ-PREPARO</a:t>
            </a:r>
          </a:p>
          <a:p>
            <a:pPr eaLnBrk="1" hangingPunct="1">
              <a:spcBef>
                <a:spcPct val="50000"/>
              </a:spcBef>
            </a:pPr>
            <a:endParaRPr lang="en-US" altLang="pt-BR" sz="40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57351" name="CaixaDeTexto 12"/>
          <p:cNvSpPr txBox="1">
            <a:spLocks noChangeArrowheads="1"/>
          </p:cNvSpPr>
          <p:nvPr/>
        </p:nvSpPr>
        <p:spPr bwMode="auto">
          <a:xfrm>
            <a:off x="395536" y="1556792"/>
            <a:ext cx="4896544" cy="4708981"/>
          </a:xfrm>
          <a:prstGeom prst="rect">
            <a:avLst/>
          </a:prstGeom>
          <a:solidFill>
            <a:schemeClr val="accent4">
              <a:lumMod val="20000"/>
              <a:lumOff val="80000"/>
              <a:alpha val="50195"/>
            </a:schemeClr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500" dirty="0" smtClean="0"/>
              <a:t> </a:t>
            </a:r>
            <a:r>
              <a:rPr lang="pt-BR" altLang="pt-BR" sz="2500" dirty="0" smtClean="0">
                <a:latin typeface="+mn-lt"/>
              </a:rPr>
              <a:t>Não utilizar ovos com casca rachada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500" dirty="0" smtClean="0">
                <a:latin typeface="+mn-lt"/>
              </a:rPr>
              <a:t> Mantê-los sob refrigeração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500" dirty="0" smtClean="0">
                <a:latin typeface="+mn-lt"/>
              </a:rPr>
              <a:t> Não oferecer ovos crus para consumo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500" dirty="0" smtClean="0">
                <a:latin typeface="+mn-lt"/>
              </a:rPr>
              <a:t> Quando cozidos – ferver por 7 minutos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pt-BR" altLang="pt-BR" sz="2500" dirty="0" smtClean="0">
                <a:latin typeface="+mn-lt"/>
              </a:rPr>
              <a:t> Fritos somente com gema dura</a:t>
            </a:r>
          </a:p>
        </p:txBody>
      </p:sp>
      <p:pic>
        <p:nvPicPr>
          <p:cNvPr id="29698" name="Picture 2" descr="https://0vofrito.files.wordpress.com/2014/03/ovo-fr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37112"/>
            <a:ext cx="2461091" cy="1844824"/>
          </a:xfrm>
          <a:prstGeom prst="rect">
            <a:avLst/>
          </a:prstGeom>
          <a:noFill/>
        </p:spPr>
      </p:pic>
      <p:sp>
        <p:nvSpPr>
          <p:cNvPr id="11" name="Multiplicar 10"/>
          <p:cNvSpPr/>
          <p:nvPr/>
        </p:nvSpPr>
        <p:spPr>
          <a:xfrm>
            <a:off x="7380312" y="5057800"/>
            <a:ext cx="1224136" cy="1800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/>
              <a:t> Sob refrigeração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/>
              <a:t> Temperaturas inferiores a 5ºC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500"/>
              <a:t> Alimentos descongelados não devem ser congelados novamente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395536" y="4149080"/>
            <a:ext cx="496904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sz="2100" b="1" dirty="0">
                <a:solidFill>
                  <a:srgbClr val="FF0000"/>
                </a:solidFill>
              </a:rPr>
              <a:t>No caso de haver um único equipamento de refrigeração – colocar as matérias-primas cruas nas prateleiras inferiores.</a:t>
            </a:r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>
                <a:solidFill>
                  <a:srgbClr val="CC0066"/>
                </a:solidFill>
                <a:latin typeface="Times New Roman" pitchFamily="18" charset="0"/>
              </a:rPr>
              <a:t>DESCONGELAMENTO</a:t>
            </a:r>
            <a:endParaRPr lang="en-US" altLang="pt-BR" sz="40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26629" name="Picture 2" descr="http://2009.campinas.sp.gov.br/saude/dicas/estabelecimentos/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73866"/>
            <a:ext cx="3548137" cy="332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 b="1"/>
              <a:t>SOB REFRIGERAÇÃO ATÉ 5ºC</a:t>
            </a:r>
            <a:endParaRPr lang="pt-BR" altLang="pt-BR" sz="2500"/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Usar uma parte do produto para duas partes de água 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Troca de água a cada duas horas</a:t>
            </a:r>
          </a:p>
          <a:p>
            <a:pPr lvl="1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No máximo 3 trocas 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1000"/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500" b="1"/>
              <a:t>SOB FERVURA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Usar uma parte do produto para duas partes de água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Trocar de água a cada fervura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pt-BR" altLang="pt-BR" sz="2500"/>
              <a:t> No máximo 3 trocas</a:t>
            </a:r>
          </a:p>
          <a:p>
            <a:pPr algn="just" eaLnBrk="1" hangingPunct="1">
              <a:spcBef>
                <a:spcPct val="50000"/>
              </a:spcBef>
            </a:pPr>
            <a:endParaRPr lang="pt-BR" altLang="pt-BR" sz="2500"/>
          </a:p>
        </p:txBody>
      </p:sp>
      <p:sp>
        <p:nvSpPr>
          <p:cNvPr id="28675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>
                <a:solidFill>
                  <a:srgbClr val="CC0066"/>
                </a:solidFill>
                <a:latin typeface="Times New Roman" pitchFamily="18" charset="0"/>
              </a:rPr>
              <a:t>DESSALGUE</a:t>
            </a:r>
            <a:endParaRPr lang="en-US" altLang="pt-BR" sz="40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pic>
        <p:nvPicPr>
          <p:cNvPr id="28676" name="Picture 7" descr="http://3.bp.blogspot.com/_I9QHRXZcHsM/S79cxPy1qhI/AAAAAAAAALY/kH0T2KlQwg8/s1600/Bacalh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7350" y="4868863"/>
            <a:ext cx="23717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323850" y="1309688"/>
            <a:ext cx="86042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pt-BR" altLang="pt-BR" sz="2500"/>
              <a:t>É exigido que o alimento atinja a temperatura mínima de </a:t>
            </a:r>
            <a:r>
              <a:rPr lang="pt-BR" altLang="pt-BR" sz="2500" b="1"/>
              <a:t>74ºC</a:t>
            </a:r>
            <a:r>
              <a:rPr lang="pt-BR" altLang="pt-BR" sz="2500"/>
              <a:t>.</a:t>
            </a:r>
          </a:p>
        </p:txBody>
      </p:sp>
      <p:sp>
        <p:nvSpPr>
          <p:cNvPr id="30723" name="Text Box 18"/>
          <p:cNvSpPr txBox="1">
            <a:spLocks noChangeArrowheads="1"/>
          </p:cNvSpPr>
          <p:nvPr/>
        </p:nvSpPr>
        <p:spPr bwMode="auto">
          <a:xfrm>
            <a:off x="179388" y="333375"/>
            <a:ext cx="8961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4000" dirty="0">
                <a:solidFill>
                  <a:srgbClr val="CC0066"/>
                </a:solidFill>
                <a:latin typeface="Times New Roman" pitchFamily="18" charset="0"/>
              </a:rPr>
              <a:t>COCÇÃO</a:t>
            </a:r>
            <a:endParaRPr lang="en-US" altLang="pt-BR" sz="4000" dirty="0">
              <a:solidFill>
                <a:srgbClr val="CC0066"/>
              </a:solidFill>
              <a:latin typeface="Times New Roman" pitchFamily="18" charset="0"/>
            </a:endParaRPr>
          </a:p>
        </p:txBody>
      </p:sp>
      <p:grpSp>
        <p:nvGrpSpPr>
          <p:cNvPr id="2" name="Grupo 11"/>
          <p:cNvGrpSpPr>
            <a:grpSpLocks/>
          </p:cNvGrpSpPr>
          <p:nvPr/>
        </p:nvGrpSpPr>
        <p:grpSpPr bwMode="auto">
          <a:xfrm>
            <a:off x="107950" y="2133600"/>
            <a:ext cx="9036050" cy="4222750"/>
            <a:chOff x="0" y="2132856"/>
            <a:chExt cx="9144000" cy="4222750"/>
          </a:xfrm>
        </p:grpSpPr>
        <p:grpSp>
          <p:nvGrpSpPr>
            <p:cNvPr id="3" name="Grupo 9"/>
            <p:cNvGrpSpPr>
              <a:grpSpLocks/>
            </p:cNvGrpSpPr>
            <p:nvPr/>
          </p:nvGrpSpPr>
          <p:grpSpPr bwMode="auto">
            <a:xfrm>
              <a:off x="0" y="2132856"/>
              <a:ext cx="9144000" cy="4222750"/>
              <a:chOff x="0" y="2205038"/>
              <a:chExt cx="9144000" cy="4222750"/>
            </a:xfrm>
          </p:grpSpPr>
          <p:pic>
            <p:nvPicPr>
              <p:cNvPr id="30727" name="Picture 1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0" y="2205038"/>
                <a:ext cx="9144000" cy="280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tângulo 7"/>
              <p:cNvSpPr/>
              <p:nvPr/>
            </p:nvSpPr>
            <p:spPr>
              <a:xfrm>
                <a:off x="3577599" y="2794001"/>
                <a:ext cx="215266" cy="1444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0729" name="Text Box 8"/>
              <p:cNvSpPr txBox="1">
                <a:spLocks noChangeArrowheads="1"/>
              </p:cNvSpPr>
              <p:nvPr/>
            </p:nvSpPr>
            <p:spPr bwMode="auto">
              <a:xfrm>
                <a:off x="323850" y="4797425"/>
                <a:ext cx="8351838" cy="1630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eaLnBrk="1" hangingPunct="1">
                  <a:spcBef>
                    <a:spcPct val="50000"/>
                  </a:spcBef>
                </a:pPr>
                <a:r>
                  <a:rPr lang="pt-BR" altLang="pt-BR" sz="2500"/>
                  <a:t>Permitido também: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pt-BR" altLang="pt-BR" sz="2500"/>
                  <a:t>70ºC por 2 minutos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pt-BR" altLang="pt-BR" sz="2500"/>
                  <a:t>65ºC por 15 minutos</a:t>
                </a:r>
              </a:p>
            </p:txBody>
          </p:sp>
        </p:grpSp>
        <p:sp>
          <p:nvSpPr>
            <p:cNvPr id="30726" name="CaixaDeTexto 8"/>
            <p:cNvSpPr txBox="1">
              <a:spLocks noChangeArrowheads="1"/>
            </p:cNvSpPr>
            <p:nvPr/>
          </p:nvSpPr>
          <p:spPr bwMode="auto">
            <a:xfrm>
              <a:off x="3519892" y="2597568"/>
              <a:ext cx="431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74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</TotalTime>
  <Words>685</Words>
  <Application>Microsoft Office PowerPoint</Application>
  <PresentationFormat>Apresentação na tela (4:3)</PresentationFormat>
  <Paragraphs>130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Mediano</vt:lpstr>
      <vt:lpstr>Pré Preparo de Alimentos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 Preparo de Alimentos</dc:title>
  <dc:creator>Ana Paula</dc:creator>
  <cp:lastModifiedBy>Ana Paula</cp:lastModifiedBy>
  <cp:revision>2</cp:revision>
  <dcterms:created xsi:type="dcterms:W3CDTF">2015-11-11T13:34:41Z</dcterms:created>
  <dcterms:modified xsi:type="dcterms:W3CDTF">2015-11-11T14:28:03Z</dcterms:modified>
</cp:coreProperties>
</file>