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6" r:id="rId11"/>
    <p:sldId id="268" r:id="rId12"/>
    <p:sldId id="269" r:id="rId13"/>
    <p:sldId id="278" r:id="rId14"/>
    <p:sldId id="270" r:id="rId15"/>
    <p:sldId id="277" r:id="rId16"/>
    <p:sldId id="271" r:id="rId17"/>
    <p:sldId id="272" r:id="rId18"/>
    <p:sldId id="276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4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8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5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8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7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2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8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87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246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CONTAMINAÇÃO CRUZADA - </a:t>
            </a:r>
            <a:r>
              <a:rPr lang="pt-BR" dirty="0"/>
              <a:t>PRODUÇÃO ALIMENTAR SOBRE  VIGILÂNCIA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pt-BR" dirty="0" err="1" smtClean="0"/>
              <a:t>Profª</a:t>
            </a:r>
            <a:r>
              <a:rPr lang="pt-BR" dirty="0" smtClean="0"/>
              <a:t> Ana Paula do Patrocínio – Técnico em Cozinha</a:t>
            </a:r>
          </a:p>
          <a:p>
            <a:pPr algn="r"/>
            <a:r>
              <a:rPr lang="pt-BR" dirty="0" err="1" smtClean="0"/>
              <a:t>Etec</a:t>
            </a:r>
            <a:r>
              <a:rPr lang="pt-BR" dirty="0" smtClean="0"/>
              <a:t> santa Ifigênia - 2018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512" y="3624549"/>
            <a:ext cx="3623953" cy="21611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35" y="3624549"/>
            <a:ext cx="3250792" cy="21611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203" y="3624548"/>
            <a:ext cx="3517257" cy="21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0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3800" dirty="0"/>
              <a:t>DOENÇAS DE ORIGEM ALIMENTAR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altLang="pt-BR" sz="3200" dirty="0" smtClean="0"/>
              <a:t>A expressão "doenças de origem alimentar" é tradicionalmente utilizada para designar um quadro de sintomatológico, </a:t>
            </a:r>
            <a:r>
              <a:rPr lang="pt-BR" alt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caracterizado</a:t>
            </a:r>
            <a:r>
              <a:rPr lang="pt-BR" altLang="pt-BR" sz="3200" dirty="0" smtClean="0"/>
              <a:t> por um </a:t>
            </a:r>
            <a:r>
              <a:rPr lang="pt-BR" alt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sintomas conjunto de perturbações gástricas</a:t>
            </a:r>
            <a:r>
              <a:rPr lang="pt-BR" altLang="pt-BR" sz="3200" dirty="0" smtClean="0"/>
              <a:t>, envolvendo geralmente </a:t>
            </a:r>
            <a:r>
              <a:rPr lang="pt-BR" alt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vômitos, </a:t>
            </a:r>
            <a:r>
              <a:rPr lang="pt-BR" altLang="pt-BR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diarréia</a:t>
            </a:r>
            <a:r>
              <a:rPr lang="pt-BR" altLang="pt-BR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febres e dores abdominais,</a:t>
            </a:r>
            <a:r>
              <a:rPr lang="pt-BR" altLang="pt-BR" sz="3200" dirty="0" smtClean="0"/>
              <a:t> que podem ocorrer individualmente ou em combinação. </a:t>
            </a:r>
          </a:p>
        </p:txBody>
      </p:sp>
    </p:spTree>
    <p:extLst>
      <p:ext uri="{BB962C8B-B14F-4D97-AF65-F5344CB8AC3E}">
        <p14:creationId xmlns:p14="http://schemas.microsoft.com/office/powerpoint/2010/main" val="690928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MODALIDADES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t-BR" altLang="pt-BR" sz="2800" dirty="0" smtClean="0"/>
              <a:t>INFECÇÃO ALIMENTAR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800" dirty="0" smtClean="0"/>
              <a:t>	Grande concentração de </a:t>
            </a:r>
            <a:r>
              <a:rPr lang="pt-BR" altLang="pt-BR" sz="2800" dirty="0" err="1" smtClean="0"/>
              <a:t>microorganismos</a:t>
            </a:r>
            <a:r>
              <a:rPr lang="pt-BR" altLang="pt-BR" sz="2800" dirty="0" smtClean="0"/>
              <a:t> patógenos.</a:t>
            </a:r>
          </a:p>
          <a:p>
            <a:pPr eaLnBrk="1" hangingPunct="1"/>
            <a:endParaRPr lang="pt-BR" altLang="pt-BR" sz="2800" dirty="0" smtClean="0"/>
          </a:p>
          <a:p>
            <a:pPr eaLnBrk="1" hangingPunct="1"/>
            <a:r>
              <a:rPr lang="pt-BR" altLang="pt-BR" sz="2800" dirty="0" smtClean="0"/>
              <a:t>INTOXICAÇÃO ALIMENTAR;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800" dirty="0" smtClean="0"/>
              <a:t>	Presença de toxina microbiana. Toxina produzida durante proliferação do </a:t>
            </a:r>
            <a:r>
              <a:rPr lang="pt-BR" altLang="pt-BR" sz="2800" dirty="0" err="1" smtClean="0"/>
              <a:t>microorganismo</a:t>
            </a:r>
            <a:r>
              <a:rPr lang="pt-BR" altLang="pt-BR" sz="2800" dirty="0" smtClean="0"/>
              <a:t>.</a:t>
            </a:r>
          </a:p>
          <a:p>
            <a:pPr eaLnBrk="1" hangingPunct="1"/>
            <a:endParaRPr lang="pt-BR" alt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1331249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altLang="pt-BR" sz="3800"/>
              <a:t>Principais Microorganismos de Infecção Alimentar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192" y="1882210"/>
            <a:ext cx="6844556" cy="514204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CÓLERA – </a:t>
            </a:r>
            <a:r>
              <a:rPr lang="pt-BR" altLang="pt-BR" sz="28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Vibrio</a:t>
            </a:r>
            <a:r>
              <a:rPr lang="pt-BR" altLang="pt-BR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altLang="pt-BR" sz="28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colerae</a:t>
            </a:r>
            <a:endParaRPr lang="pt-BR" altLang="pt-BR" sz="2800" i="1" dirty="0">
              <a:solidFill>
                <a:srgbClr val="00CC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 err="1"/>
              <a:t>Diarréia</a:t>
            </a:r>
            <a:r>
              <a:rPr lang="pt-BR" altLang="pt-BR" sz="2800" dirty="0"/>
              <a:t>, acompanhada de dor de cabeça, câimbras musculares , dores abdominais, vômitos e desidratação. Por 3 ou 4 dias</a:t>
            </a:r>
            <a:r>
              <a:rPr lang="pt-BR" altLang="pt-BR" sz="2800" dirty="0" smtClean="0"/>
              <a:t>.</a:t>
            </a:r>
            <a:endParaRPr lang="pt-BR" altLang="pt-BR" sz="2800" dirty="0"/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/>
              <a:t> Transmissão por água e pescados</a:t>
            </a:r>
            <a:r>
              <a:rPr lang="pt-BR" altLang="pt-BR" sz="2800" dirty="0" smtClean="0"/>
              <a:t>.</a:t>
            </a:r>
            <a:endParaRPr lang="pt-BR" altLang="pt-BR" sz="2800" dirty="0"/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/>
              <a:t>A evolução da doença é provocada, também, pelo estado de desnutrição do indivíduo</a:t>
            </a:r>
            <a:r>
              <a:rPr lang="pt-BR" altLang="pt-BR" sz="2800" dirty="0" smtClean="0"/>
              <a:t>.</a:t>
            </a:r>
            <a:endParaRPr lang="pt-BR" altLang="pt-BR" sz="2800" dirty="0"/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/>
              <a:t>Se não tratável morte em 24 a 48 horas.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pt-BR" sz="2100" b="1" dirty="0"/>
          </a:p>
        </p:txBody>
      </p:sp>
      <p:pic>
        <p:nvPicPr>
          <p:cNvPr id="7172" name="Picture 4" descr="col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319" y="4553382"/>
            <a:ext cx="3646489" cy="230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eix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49" y="2056810"/>
            <a:ext cx="3743759" cy="249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605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altLang="pt-BR" sz="3800"/>
              <a:t>Principais Microorganismos de Infecção Alimentar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192" y="1882210"/>
            <a:ext cx="6844556" cy="514204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Listeria</a:t>
            </a:r>
            <a:r>
              <a:rPr lang="pt-BR" altLang="pt-BR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altLang="pt-BR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Monocytogenes</a:t>
            </a:r>
            <a:endParaRPr lang="pt-BR" altLang="pt-BR" sz="2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pt-BR" altLang="pt-BR" sz="2800" dirty="0" smtClean="0"/>
              <a:t>Provoca </a:t>
            </a:r>
            <a:r>
              <a:rPr lang="pt-BR" altLang="pt-BR" sz="2800" dirty="0"/>
              <a:t>dor de cabeça, febre, cansaço. </a:t>
            </a:r>
            <a:endParaRPr lang="pt-BR" altLang="pt-BR" sz="2800" dirty="0" smtClean="0"/>
          </a:p>
          <a:p>
            <a:pPr>
              <a:lnSpc>
                <a:spcPct val="90000"/>
              </a:lnSpc>
            </a:pPr>
            <a:r>
              <a:rPr lang="pt-BR" altLang="pt-BR" sz="2800" dirty="0" smtClean="0"/>
              <a:t>Comumente </a:t>
            </a:r>
            <a:r>
              <a:rPr lang="pt-BR" altLang="pt-BR" sz="2800" dirty="0"/>
              <a:t>encontrada em queijos e sorvete</a:t>
            </a:r>
            <a:r>
              <a:rPr lang="pt-BR" altLang="pt-BR" sz="28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pt-BR" sz="2800" dirty="0"/>
              <a:t>C</a:t>
            </a:r>
            <a:r>
              <a:rPr lang="pt-BR" sz="2800" dirty="0" smtClean="0"/>
              <a:t>onsiderada </a:t>
            </a:r>
            <a:r>
              <a:rPr lang="pt-BR" sz="2800" dirty="0"/>
              <a:t>um microrganismo oportunista, </a:t>
            </a:r>
            <a:r>
              <a:rPr lang="pt-BR" sz="2800" dirty="0" smtClean="0"/>
              <a:t>os </a:t>
            </a:r>
            <a:r>
              <a:rPr lang="pt-BR" sz="2800" dirty="0"/>
              <a:t>indivíduos mais suscetíveis à </a:t>
            </a:r>
            <a:r>
              <a:rPr lang="pt-BR" sz="2800" dirty="0" err="1"/>
              <a:t>listeriose</a:t>
            </a:r>
            <a:r>
              <a:rPr lang="pt-BR" sz="2800" dirty="0"/>
              <a:t> são crianças, mulheres grávidas e o feto, indivíduos </a:t>
            </a:r>
            <a:r>
              <a:rPr lang="pt-BR" sz="2800" dirty="0" err="1"/>
              <a:t>imunodeficientes</a:t>
            </a:r>
            <a:r>
              <a:rPr lang="pt-BR" sz="2800" dirty="0"/>
              <a:t> e </a:t>
            </a:r>
            <a:r>
              <a:rPr lang="pt-BR" sz="2800"/>
              <a:t>idosos</a:t>
            </a:r>
            <a:r>
              <a:rPr lang="pt-BR" sz="280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pt-BR" altLang="pt-BR" sz="2800" dirty="0">
              <a:solidFill>
                <a:srgbClr val="00CC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202" y="1465243"/>
            <a:ext cx="3722651" cy="244299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66" y="4453231"/>
            <a:ext cx="3709242" cy="19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9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7" y="2083811"/>
            <a:ext cx="11222181" cy="3873642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57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Campylobacter</a:t>
            </a:r>
            <a:r>
              <a:rPr lang="pt-BR" altLang="pt-BR" sz="57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altLang="pt-BR" sz="57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sp</a:t>
            </a:r>
            <a:r>
              <a:rPr lang="pt-BR" altLang="pt-BR" sz="57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pt-BR" altLang="pt-BR" sz="5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5700" dirty="0"/>
              <a:t>	A doença </a:t>
            </a:r>
            <a:r>
              <a:rPr lang="pt-BR" altLang="pt-BR" sz="5700" dirty="0" smtClean="0"/>
              <a:t>provoca </a:t>
            </a:r>
            <a:r>
              <a:rPr lang="pt-BR" altLang="pt-BR" sz="5700" dirty="0" err="1" smtClean="0"/>
              <a:t>diarréia</a:t>
            </a:r>
            <a:r>
              <a:rPr lang="pt-BR" altLang="pt-BR" sz="5700" dirty="0"/>
              <a:t>, dores abdominais e os alimentos mais envolvidos à infecção alimentar por </a:t>
            </a:r>
            <a:r>
              <a:rPr lang="pt-BR" altLang="pt-BR" sz="5700" i="1" dirty="0" err="1"/>
              <a:t>Campylobacter</a:t>
            </a:r>
            <a:r>
              <a:rPr lang="pt-BR" altLang="pt-BR" sz="5700" i="1" dirty="0"/>
              <a:t> </a:t>
            </a:r>
            <a:r>
              <a:rPr lang="pt-BR" altLang="pt-BR" sz="5700" i="1" dirty="0" err="1"/>
              <a:t>sp</a:t>
            </a:r>
            <a:r>
              <a:rPr lang="pt-BR" altLang="pt-BR" sz="5700" i="1" dirty="0"/>
              <a:t> </a:t>
            </a:r>
            <a:r>
              <a:rPr lang="pt-BR" altLang="pt-BR" sz="5700" dirty="0"/>
              <a:t>são carnes suínas e bovinas, leite cru. </a:t>
            </a:r>
            <a:endParaRPr lang="pt-BR" altLang="pt-BR" sz="57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5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BR" altLang="pt-BR" sz="57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Presente </a:t>
            </a:r>
            <a:r>
              <a:rPr lang="pt-BR" altLang="pt-BR" sz="5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nas fezes de pombo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pt-BR" altLang="pt-BR" sz="2100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100" i="1" dirty="0"/>
              <a:t>    </a:t>
            </a:r>
            <a:endParaRPr lang="pt-BR" altLang="pt-BR" sz="2100" dirty="0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3800"/>
              <a:t>Principais Microorganismos de Infecção Alimentar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182" y="4266174"/>
            <a:ext cx="4331278" cy="233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PIPOca</a:t>
            </a:r>
            <a:r>
              <a:rPr lang="pt-BR" dirty="0" smtClean="0"/>
              <a:t>?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491" y="862445"/>
            <a:ext cx="7994073" cy="59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2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altLang="pt-BR" sz="3800"/>
              <a:t>Principais Microorganismos de Infecção Alimentar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715956"/>
            <a:ext cx="6345382" cy="496193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pt-BR" altLang="pt-BR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Clostridium </a:t>
            </a:r>
            <a:r>
              <a:rPr lang="pt-BR" altLang="pt-BR" sz="28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perfringens</a:t>
            </a:r>
            <a:endParaRPr lang="pt-BR" altLang="pt-BR" sz="28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Células viáveis de </a:t>
            </a:r>
            <a:r>
              <a:rPr lang="pt-BR" altLang="pt-BR" sz="2800" i="1" dirty="0"/>
              <a:t>C. </a:t>
            </a:r>
            <a:r>
              <a:rPr lang="pt-BR" altLang="pt-BR" sz="2800" i="1" dirty="0" err="1"/>
              <a:t>perfrigens</a:t>
            </a:r>
            <a:r>
              <a:rPr lang="pt-BR" altLang="pt-BR" sz="2800" dirty="0"/>
              <a:t>, que esporulam no intestino delgado, liberando a </a:t>
            </a:r>
            <a:r>
              <a:rPr lang="pt-BR" altLang="pt-BR" sz="2800" dirty="0" err="1"/>
              <a:t>enterotoxina</a:t>
            </a:r>
            <a:r>
              <a:rPr lang="pt-BR" altLang="pt-BR" sz="2800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Dores abdominais agudas, </a:t>
            </a:r>
            <a:r>
              <a:rPr lang="pt-BR" altLang="pt-BR" sz="2800" dirty="0" err="1"/>
              <a:t>diarréia</a:t>
            </a:r>
            <a:r>
              <a:rPr lang="pt-BR" altLang="pt-BR" sz="2800" dirty="0"/>
              <a:t> com náuseas e febre no período entre oito a doze horas.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Alimentos preparados em grandes quantidades e consumidos horas após. </a:t>
            </a:r>
            <a:r>
              <a:rPr lang="pt-BR" altLang="pt-BR" sz="2800" dirty="0" smtClean="0"/>
              <a:t> Alimentos </a:t>
            </a:r>
            <a:r>
              <a:rPr lang="pt-BR" altLang="pt-BR" sz="2800" dirty="0"/>
              <a:t>a base de carne bovina e frango têm sido os principais causadores desta infecção.</a:t>
            </a:r>
          </a:p>
        </p:txBody>
      </p:sp>
      <p:pic>
        <p:nvPicPr>
          <p:cNvPr id="9220" name="Picture 4" descr="clostri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7" y="1978656"/>
            <a:ext cx="3363148" cy="269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57" y="4671152"/>
            <a:ext cx="3813480" cy="19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2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pt-BR" sz="3800"/>
              <a:t>Principais Microorganismos de Intoxicação Alimentar</a:t>
            </a: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81191" y="2060575"/>
            <a:ext cx="6484627" cy="4530725"/>
          </a:xfrm>
          <a:noFill/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pt-BR" altLang="pt-BR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Clostridium </a:t>
            </a:r>
            <a:r>
              <a:rPr lang="pt-BR" altLang="pt-BR" sz="28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botulinum</a:t>
            </a:r>
            <a:r>
              <a:rPr lang="pt-BR" altLang="pt-BR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pt-BR" altLang="pt-BR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800" dirty="0"/>
              <a:t>	Anaeróbios </a:t>
            </a:r>
            <a:r>
              <a:rPr lang="pt-BR" altLang="pt-BR" sz="2800" dirty="0" smtClean="0"/>
              <a:t>(crescem sem oxigênio), </a:t>
            </a:r>
            <a:r>
              <a:rPr lang="pt-BR" altLang="pt-BR" sz="2800" dirty="0"/>
              <a:t>capazes de produzir toxinas.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800" dirty="0"/>
              <a:t>	O botulismo tem um período de incubação de varia de 12 a 36 horas.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/>
              <a:t>Os sintomas são náuseas, vômitos e </a:t>
            </a:r>
            <a:r>
              <a:rPr lang="pt-BR" altLang="pt-BR" sz="2800" dirty="0" err="1"/>
              <a:t>diarréia</a:t>
            </a:r>
            <a:r>
              <a:rPr lang="pt-BR" altLang="pt-BR" sz="2800" dirty="0"/>
              <a:t> ou fadiga muscular</a:t>
            </a:r>
            <a:r>
              <a:rPr lang="pt-BR" altLang="pt-BR" sz="2800" dirty="0" smtClean="0"/>
              <a:t>. Mata por atrofiar a musculatura</a:t>
            </a:r>
            <a:endParaRPr lang="pt-BR" altLang="pt-BR" sz="2800" dirty="0"/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/>
              <a:t> Pescados marinhos, </a:t>
            </a:r>
            <a:r>
              <a:rPr lang="pt-BR" altLang="pt-BR" sz="2800" dirty="0" smtClean="0"/>
              <a:t>conservas em geral </a:t>
            </a:r>
            <a:r>
              <a:rPr lang="pt-BR" altLang="pt-BR" sz="2800" dirty="0"/>
              <a:t>e legumes.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782" y="2365373"/>
            <a:ext cx="4351026" cy="31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60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Palmito de qualidade?</a:t>
            </a:r>
            <a:endParaRPr lang="pt-BR" dirty="0"/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8" y="1892288"/>
            <a:ext cx="6357714" cy="47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552" y="702156"/>
            <a:ext cx="3120976" cy="21512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203" y="3362760"/>
            <a:ext cx="4642306" cy="30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82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425" y="2052754"/>
            <a:ext cx="5565257" cy="4530725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pt-BR" altLang="pt-BR" sz="2800" dirty="0" smtClean="0"/>
              <a:t>A </a:t>
            </a:r>
            <a:r>
              <a:rPr lang="pt-BR" altLang="pt-BR" sz="2800" dirty="0"/>
              <a:t>intoxicação alimentar </a:t>
            </a:r>
            <a:r>
              <a:rPr lang="pt-BR" altLang="pt-BR" sz="2800" dirty="0" err="1"/>
              <a:t>estafilocócica</a:t>
            </a:r>
            <a:r>
              <a:rPr lang="pt-BR" altLang="pt-BR" sz="2800" dirty="0"/>
              <a:t> é resultado de contaminação do alimento por um portador humano, ou transferência de microrganismos de um alimento para outro.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pt-BR" sz="2800" dirty="0"/>
              <a:t>Vômitos intensos, </a:t>
            </a:r>
            <a:r>
              <a:rPr lang="pt-BR" altLang="pt-BR" sz="2800" dirty="0" err="1"/>
              <a:t>diarréia</a:t>
            </a:r>
            <a:r>
              <a:rPr lang="pt-BR" altLang="pt-BR" sz="2800" dirty="0"/>
              <a:t>, dor abdominal, febre e </a:t>
            </a:r>
            <a:r>
              <a:rPr lang="pt-BR" altLang="pt-BR" sz="2800" dirty="0" err="1"/>
              <a:t>cefaléia</a:t>
            </a:r>
            <a:r>
              <a:rPr lang="pt-BR" altLang="pt-BR" sz="2800" dirty="0"/>
              <a:t> e os sintomas geralmente duram menos de vinte e quatro horas. 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pt-BR" sz="2800" dirty="0"/>
              <a:t>Os alimentos mais envolvidos são leite, tortas recheadas com creme, frango e presunto.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890282" y="790405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800" dirty="0" err="1" smtClean="0">
                <a:solidFill>
                  <a:schemeClr val="bg1"/>
                </a:solidFill>
                <a:latin typeface="+mj-lt"/>
              </a:rPr>
              <a:t>Staphylococcus</a:t>
            </a:r>
            <a:r>
              <a:rPr lang="pt-BR" altLang="pt-BR" sz="3800" dirty="0" smtClean="0">
                <a:solidFill>
                  <a:schemeClr val="bg1"/>
                </a:solidFill>
                <a:latin typeface="+mj-lt"/>
              </a:rPr>
              <a:t> aureus</a:t>
            </a:r>
            <a:endParaRPr lang="pt-BR" altLang="pt-BR" sz="3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268" name="Picture 5" descr="estafiloc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22" y="1930230"/>
            <a:ext cx="3156191" cy="210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846" y="4452054"/>
            <a:ext cx="3216745" cy="2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8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contaminação cruzada?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sz="2800" dirty="0" smtClean="0"/>
              <a:t>A </a:t>
            </a:r>
            <a:r>
              <a:rPr lang="pt-BR" sz="2800" dirty="0"/>
              <a:t>contaminação cruzada é a </a:t>
            </a:r>
            <a:r>
              <a:rPr lang="pt-BR" sz="2800" b="1" dirty="0"/>
              <a:t>transferência de contaminantes biológicos</a:t>
            </a:r>
            <a:r>
              <a:rPr lang="pt-BR" sz="2800" dirty="0"/>
              <a:t>, como microrganismos patogênicos, entre alimentos, superfícies e materiais de produção</a:t>
            </a:r>
            <a:r>
              <a:rPr lang="pt-BR" sz="2800" dirty="0" smtClean="0"/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800" dirty="0"/>
              <a:t>Essa transferência de contaminantes entre os alimentos pode e deve ser evitada com medidas fundamentais para garantir a segurança na hora do consumo</a:t>
            </a:r>
            <a:r>
              <a:rPr lang="pt-BR" sz="2400" dirty="0"/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639" y="4814559"/>
            <a:ext cx="2824442" cy="20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56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i="1" dirty="0" smtClean="0">
                <a:latin typeface="Arial" panose="020B0604020202020204" pitchFamily="34" charset="0"/>
              </a:rPr>
              <a:t>ESCHERICHIA </a:t>
            </a:r>
            <a:r>
              <a:rPr lang="pt-BR" altLang="pt-BR" i="1" dirty="0" smtClean="0">
                <a:latin typeface="Arial" panose="020B0604020202020204" pitchFamily="34" charset="0"/>
              </a:rPr>
              <a:t>coli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192" y="1916113"/>
            <a:ext cx="4585719" cy="453072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pt-BR" altLang="pt-BR" sz="2100" dirty="0"/>
              <a:t> </a:t>
            </a:r>
            <a:r>
              <a:rPr lang="pt-BR" altLang="pt-BR" sz="2800" dirty="0"/>
              <a:t>A infecção por </a:t>
            </a:r>
            <a:r>
              <a:rPr lang="pt-BR" altLang="pt-BR" sz="2800" i="1" dirty="0" err="1"/>
              <a:t>E.coli</a:t>
            </a:r>
            <a:r>
              <a:rPr lang="pt-BR" altLang="pt-BR" sz="2800" i="1" dirty="0"/>
              <a:t> </a:t>
            </a:r>
            <a:r>
              <a:rPr lang="pt-BR" altLang="pt-BR" sz="2800" dirty="0"/>
              <a:t>está associada às práticas inadequadas de higiene física e alimentar;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pt-BR" sz="2800" dirty="0"/>
              <a:t>Sua transmissão é fecal-oral e manipuladores de alimentos;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pt-BR" sz="2800" dirty="0"/>
              <a:t>Os alimentos suscetíveis à infecção são carnes, hortaliças, leite e água não tratada</a:t>
            </a:r>
            <a:r>
              <a:rPr lang="pt-BR" altLang="pt-BR" sz="2800" dirty="0" smtClean="0"/>
              <a:t>;</a:t>
            </a:r>
            <a:endParaRPr lang="pt-BR" altLang="pt-BR" sz="2800" dirty="0"/>
          </a:p>
        </p:txBody>
      </p:sp>
      <p:pic>
        <p:nvPicPr>
          <p:cNvPr id="12292" name="Picture 4" descr="e c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98" y="803410"/>
            <a:ext cx="3782248" cy="25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67" y="3831259"/>
            <a:ext cx="4540379" cy="28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7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i="1" smtClean="0"/>
              <a:t>Salmonella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192" y="1868837"/>
            <a:ext cx="5334866" cy="47180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S. </a:t>
            </a:r>
            <a:r>
              <a:rPr lang="pt-BR" altLang="pt-BR" sz="28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typhimurium</a:t>
            </a:r>
            <a:r>
              <a:rPr lang="pt-BR" altLang="pt-BR" sz="2800" dirty="0">
                <a:solidFill>
                  <a:srgbClr val="00CC00"/>
                </a:solidFill>
              </a:rPr>
              <a:t> </a:t>
            </a:r>
            <a:r>
              <a:rPr lang="pt-BR" altLang="pt-BR" sz="2800" dirty="0"/>
              <a:t>a responsabilidade pelos maiores incidentes. Esta </a:t>
            </a:r>
            <a:r>
              <a:rPr lang="pt-BR" altLang="pt-BR" sz="2800" dirty="0" smtClean="0"/>
              <a:t>espécie </a:t>
            </a:r>
            <a:r>
              <a:rPr lang="pt-BR" altLang="pt-BR" sz="2800" dirty="0"/>
              <a:t>produz </a:t>
            </a:r>
            <a:r>
              <a:rPr lang="pt-BR" altLang="pt-BR" sz="2800" dirty="0" smtClean="0"/>
              <a:t>uma toxina letal.</a:t>
            </a:r>
            <a:endParaRPr lang="pt-BR" altLang="pt-BR" sz="2800" dirty="0"/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Leite, queijos, chocolates, carnes frescas, </a:t>
            </a:r>
            <a:r>
              <a:rPr lang="pt-BR" altLang="pt-BR" sz="2800" dirty="0" smtClean="0"/>
              <a:t>e preparações com ovos </a:t>
            </a:r>
            <a:r>
              <a:rPr lang="pt-BR" altLang="pt-BR" sz="2800" dirty="0"/>
              <a:t>crus</a:t>
            </a:r>
            <a:r>
              <a:rPr lang="pt-BR" altLang="pt-BR" sz="2800" dirty="0" smtClean="0"/>
              <a:t>.</a:t>
            </a:r>
            <a:endParaRPr lang="pt-BR" altLang="pt-BR" sz="2800" dirty="0"/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 err="1"/>
              <a:t>Diarréias</a:t>
            </a:r>
            <a:r>
              <a:rPr lang="pt-BR" altLang="pt-BR" sz="2800" dirty="0"/>
              <a:t>, dores abdominais, febre e </a:t>
            </a:r>
            <a:r>
              <a:rPr lang="pt-BR" altLang="pt-BR" sz="2800" dirty="0" smtClean="0"/>
              <a:t>vômitos</a:t>
            </a:r>
            <a:r>
              <a:rPr lang="pt-BR" altLang="pt-BR" sz="2800" dirty="0"/>
              <a:t>. Estes sintomas aparecem, normalmente, entre 12 a 36 horas após ingestão dos alimentos contaminados.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1900" dirty="0"/>
              <a:t> </a:t>
            </a:r>
          </a:p>
        </p:txBody>
      </p:sp>
      <p:pic>
        <p:nvPicPr>
          <p:cNvPr id="13317" name="Picture 5" descr="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7480"/>
            <a:ext cx="3601545" cy="238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almonella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908" y="813680"/>
            <a:ext cx="2372184" cy="237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834019"/>
            <a:ext cx="3217611" cy="193056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196" y="4066810"/>
            <a:ext cx="3032819" cy="17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1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contaminação cruzada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pt-BR" sz="3600" dirty="0" smtClean="0"/>
              <a:t>Direta - Quando </a:t>
            </a:r>
            <a:r>
              <a:rPr lang="pt-BR" sz="3600" dirty="0"/>
              <a:t>a contaminação cruzada se dá diretamente de um alimento contaminado para </a:t>
            </a:r>
            <a:r>
              <a:rPr lang="pt-BR" sz="3600" dirty="0" smtClean="0"/>
              <a:t>outro;</a:t>
            </a:r>
          </a:p>
          <a:p>
            <a:pPr marL="0" indent="0" algn="just">
              <a:buNone/>
            </a:pPr>
            <a:endParaRPr lang="pt-BR" sz="3600" dirty="0" smtClean="0"/>
          </a:p>
          <a:p>
            <a:pPr algn="just"/>
            <a:r>
              <a:rPr lang="pt-BR" sz="3600" dirty="0" smtClean="0"/>
              <a:t>Indireta - Está </a:t>
            </a:r>
            <a:r>
              <a:rPr lang="pt-BR" sz="3600" dirty="0"/>
              <a:t>associada com a transferência de contaminantes a partir dos </a:t>
            </a:r>
            <a:r>
              <a:rPr lang="pt-BR" sz="3600" dirty="0" smtClean="0"/>
              <a:t>utensílios, equipamentos ou superfícies relacionados na </a:t>
            </a:r>
            <a:r>
              <a:rPr lang="pt-BR" sz="3600" dirty="0"/>
              <a:t>manipulação do alimento.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27711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Contaminação cruzada – tipos diferentes de alimentos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32" y="2758441"/>
            <a:ext cx="4859813" cy="2733645"/>
          </a:xfrm>
          <a:prstGeom prst="rect">
            <a:avLst/>
          </a:prstGeom>
        </p:spPr>
      </p:pic>
      <p:sp>
        <p:nvSpPr>
          <p:cNvPr id="6" name="Cruz 5"/>
          <p:cNvSpPr/>
          <p:nvPr/>
        </p:nvSpPr>
        <p:spPr>
          <a:xfrm rot="2640000">
            <a:off x="5566523" y="3238959"/>
            <a:ext cx="1432194" cy="1366091"/>
          </a:xfrm>
          <a:prstGeom prst="plus">
            <a:avLst>
              <a:gd name="adj" fmla="val 3416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18180" b="13941"/>
          <a:stretch/>
        </p:blipFill>
        <p:spPr>
          <a:xfrm>
            <a:off x="7121241" y="2933219"/>
            <a:ext cx="4537153" cy="26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3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Contaminação cruzada – crus e assados</a:t>
            </a:r>
            <a:endParaRPr lang="pt-BR" dirty="0"/>
          </a:p>
        </p:txBody>
      </p:sp>
      <p:sp>
        <p:nvSpPr>
          <p:cNvPr id="6" name="Cruz 5"/>
          <p:cNvSpPr/>
          <p:nvPr/>
        </p:nvSpPr>
        <p:spPr>
          <a:xfrm rot="2640000">
            <a:off x="5566523" y="3238959"/>
            <a:ext cx="1432194" cy="1366091"/>
          </a:xfrm>
          <a:prstGeom prst="plus">
            <a:avLst>
              <a:gd name="adj" fmla="val 3416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7" y="2660072"/>
            <a:ext cx="4950691" cy="278476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11" y="2730534"/>
            <a:ext cx="4700160" cy="27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64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Contaminação cruzada – água de lavagem de uma área para a outra</a:t>
            </a:r>
            <a:endParaRPr lang="pt-BR" dirty="0"/>
          </a:p>
        </p:txBody>
      </p:sp>
      <p:sp>
        <p:nvSpPr>
          <p:cNvPr id="6" name="Cruz 5"/>
          <p:cNvSpPr/>
          <p:nvPr/>
        </p:nvSpPr>
        <p:spPr>
          <a:xfrm rot="2640000">
            <a:off x="5124594" y="3238959"/>
            <a:ext cx="1432194" cy="1366091"/>
          </a:xfrm>
          <a:prstGeom prst="plus">
            <a:avLst>
              <a:gd name="adj" fmla="val 3416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2280860"/>
            <a:ext cx="4294909" cy="32822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92" y="2510161"/>
            <a:ext cx="5029200" cy="28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9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Contaminação cruzada – utensílios sujos e limpos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14279"/>
          <a:stretch/>
        </p:blipFill>
        <p:spPr>
          <a:xfrm>
            <a:off x="2536247" y="1966680"/>
            <a:ext cx="7328189" cy="45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7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Contaminação cruzada – Higienização com produção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037" y="2056462"/>
            <a:ext cx="5999018" cy="44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7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Formas de evitar a contaminação</a:t>
            </a:r>
            <a:endParaRPr lang="pt-BR" dirty="0"/>
          </a:p>
        </p:txBody>
      </p:sp>
      <p:pic>
        <p:nvPicPr>
          <p:cNvPr id="1026" name="Picture 2" descr="Resultado de imagem para placas de corte car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054636"/>
            <a:ext cx="10834254" cy="48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2659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85</TotalTime>
  <Words>485</Words>
  <Application>Microsoft Office PowerPoint</Application>
  <PresentationFormat>Widescreen</PresentationFormat>
  <Paragraphs>67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Gill Sans MT</vt:lpstr>
      <vt:lpstr>Wingdings</vt:lpstr>
      <vt:lpstr>Wingdings 2</vt:lpstr>
      <vt:lpstr>Dividendo</vt:lpstr>
      <vt:lpstr>CONTAMINAÇÃO CRUZADA - PRODUÇÃO ALIMENTAR SOBRE  VIGILÂNCIA </vt:lpstr>
      <vt:lpstr>O que é contaminação cruzada?</vt:lpstr>
      <vt:lpstr>Tipos de contaminação cruzada</vt:lpstr>
      <vt:lpstr>Contaminação cruzada – tipos diferentes de alimentos</vt:lpstr>
      <vt:lpstr>Contaminação cruzada – crus e assados</vt:lpstr>
      <vt:lpstr>Contaminação cruzada – água de lavagem de uma área para a outra</vt:lpstr>
      <vt:lpstr>Contaminação cruzada – utensílios sujos e limpos </vt:lpstr>
      <vt:lpstr>Contaminação cruzada – Higienização com produção</vt:lpstr>
      <vt:lpstr>Formas de evitar a contaminação</vt:lpstr>
      <vt:lpstr>DOENÇAS DE ORIGEM ALIMENTAR</vt:lpstr>
      <vt:lpstr>MODALIDADES</vt:lpstr>
      <vt:lpstr>Principais Microorganismos de Infecção Alimentar</vt:lpstr>
      <vt:lpstr>Principais Microorganismos de Infecção Alimentar</vt:lpstr>
      <vt:lpstr>Principais Microorganismos de Infecção Alimentar</vt:lpstr>
      <vt:lpstr>PIPOca?</vt:lpstr>
      <vt:lpstr>Principais Microorganismos de Infecção Alimentar</vt:lpstr>
      <vt:lpstr>Principais Microorganismos de Intoxicação Alimentar</vt:lpstr>
      <vt:lpstr>Palmito de qualidade?</vt:lpstr>
      <vt:lpstr>Apresentação do PowerPoint</vt:lpstr>
      <vt:lpstr>ESCHERICHIA coli</vt:lpstr>
      <vt:lpstr>Salmonella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CONTAMINAÇÃO CRUZADA - PRODUÇÃO ALIMENTAR SOBRE  VIGILÂNCIA</dc:title>
  <dc:creator>Apolyana Tenório Santos</dc:creator>
  <cp:lastModifiedBy>Apolyana Tenório Santos</cp:lastModifiedBy>
  <cp:revision>9</cp:revision>
  <dcterms:created xsi:type="dcterms:W3CDTF">2018-04-16T20:00:35Z</dcterms:created>
  <dcterms:modified xsi:type="dcterms:W3CDTF">2018-04-16T21:26:25Z</dcterms:modified>
</cp:coreProperties>
</file>